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Gilda Display" panose="020B0604020202020204" charset="0"/>
      <p:regular r:id="rId14"/>
    </p:embeddedFont>
    <p:embeddedFont>
      <p:font typeface="HK Grotesk" panose="020B0604020202020204" charset="0"/>
      <p:regular r:id="rId15"/>
    </p:embeddedFont>
    <p:embeddedFont>
      <p:font typeface="HK Grotesk Bold" panose="020B0604020202020204" charset="0"/>
      <p:regular r:id="rId16"/>
    </p:embeddedFont>
    <p:embeddedFont>
      <p:font typeface="HK Grotesk Light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3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hyperlink" Target="https://www.alexandriava.gov/sites/default/files/2025-07/romitacaregiverspaceflyer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11225" y="6787402"/>
            <a:ext cx="10936025" cy="10299747"/>
          </a:xfrm>
          <a:custGeom>
            <a:avLst/>
            <a:gdLst/>
            <a:ahLst/>
            <a:cxnLst/>
            <a:rect l="l" t="t" r="r" b="b"/>
            <a:pathLst>
              <a:path w="10936025" h="10299747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66750" y="666750"/>
            <a:ext cx="8629650" cy="8953500"/>
            <a:chOff x="0" y="0"/>
            <a:chExt cx="1336959" cy="13871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36959" cy="1387131"/>
            </a:xfrm>
            <a:custGeom>
              <a:avLst/>
              <a:gdLst/>
              <a:ahLst/>
              <a:cxnLst/>
              <a:rect l="l" t="t" r="r" b="b"/>
              <a:pathLst>
                <a:path w="1336959" h="1387131">
                  <a:moveTo>
                    <a:pt x="35885" y="0"/>
                  </a:moveTo>
                  <a:lnTo>
                    <a:pt x="1301073" y="0"/>
                  </a:lnTo>
                  <a:cubicBezTo>
                    <a:pt x="1310591" y="0"/>
                    <a:pt x="1319718" y="3781"/>
                    <a:pt x="1326448" y="10511"/>
                  </a:cubicBezTo>
                  <a:cubicBezTo>
                    <a:pt x="1333178" y="17240"/>
                    <a:pt x="1336959" y="26368"/>
                    <a:pt x="1336959" y="35885"/>
                  </a:cubicBezTo>
                  <a:lnTo>
                    <a:pt x="1336959" y="1351246"/>
                  </a:lnTo>
                  <a:cubicBezTo>
                    <a:pt x="1336959" y="1360764"/>
                    <a:pt x="1333178" y="1369891"/>
                    <a:pt x="1326448" y="1376621"/>
                  </a:cubicBezTo>
                  <a:cubicBezTo>
                    <a:pt x="1319718" y="1383351"/>
                    <a:pt x="1310591" y="1387131"/>
                    <a:pt x="1301073" y="1387131"/>
                  </a:cubicBezTo>
                  <a:lnTo>
                    <a:pt x="35885" y="1387131"/>
                  </a:lnTo>
                  <a:cubicBezTo>
                    <a:pt x="26368" y="1387131"/>
                    <a:pt x="17240" y="1383351"/>
                    <a:pt x="10511" y="1376621"/>
                  </a:cubicBezTo>
                  <a:cubicBezTo>
                    <a:pt x="3781" y="1369891"/>
                    <a:pt x="0" y="1360764"/>
                    <a:pt x="0" y="1351246"/>
                  </a:cubicBezTo>
                  <a:lnTo>
                    <a:pt x="0" y="35885"/>
                  </a:lnTo>
                  <a:cubicBezTo>
                    <a:pt x="0" y="26368"/>
                    <a:pt x="3781" y="17240"/>
                    <a:pt x="10511" y="10511"/>
                  </a:cubicBezTo>
                  <a:cubicBezTo>
                    <a:pt x="17240" y="3781"/>
                    <a:pt x="26368" y="0"/>
                    <a:pt x="35885" y="0"/>
                  </a:cubicBezTo>
                  <a:close/>
                </a:path>
              </a:pathLst>
            </a:custGeom>
            <a:blipFill>
              <a:blip r:embed="rId4"/>
              <a:stretch>
                <a:fillRect t="-199" b="-199"/>
              </a:stretch>
            </a:blipFill>
            <a:ln w="2857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12573000" y="8489481"/>
            <a:ext cx="2689638" cy="1130769"/>
          </a:xfrm>
          <a:custGeom>
            <a:avLst/>
            <a:gdLst/>
            <a:ahLst/>
            <a:cxnLst/>
            <a:rect l="l" t="t" r="r" b="b"/>
            <a:pathLst>
              <a:path w="2689638" h="1130769">
                <a:moveTo>
                  <a:pt x="0" y="0"/>
                </a:moveTo>
                <a:lnTo>
                  <a:pt x="2689638" y="0"/>
                </a:lnTo>
                <a:lnTo>
                  <a:pt x="2689638" y="1130768"/>
                </a:lnTo>
                <a:lnTo>
                  <a:pt x="0" y="11307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0734675" y="666804"/>
            <a:ext cx="6886575" cy="4243083"/>
            <a:chOff x="0" y="0"/>
            <a:chExt cx="9182100" cy="5657444"/>
          </a:xfrm>
        </p:grpSpPr>
        <p:sp>
          <p:nvSpPr>
            <p:cNvPr id="7" name="TextBox 7"/>
            <p:cNvSpPr txBox="1"/>
            <p:nvPr/>
          </p:nvSpPr>
          <p:spPr>
            <a:xfrm>
              <a:off x="0" y="2559068"/>
              <a:ext cx="9182100" cy="3098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799"/>
                </a:lnSpc>
              </a:pPr>
              <a:r>
                <a:rPr lang="en-US" sz="8799">
                  <a:solidFill>
                    <a:srgbClr val="2D4059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Through Connection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071668"/>
              <a:ext cx="9182100" cy="934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880"/>
                </a:lnSpc>
              </a:pPr>
              <a:r>
                <a:rPr lang="en-US" sz="4200">
                  <a:solidFill>
                    <a:srgbClr val="2D405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Building Resilience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9182100" cy="4938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079"/>
                </a:lnSpc>
              </a:pPr>
              <a:r>
                <a:rPr lang="en-US" sz="2199">
                  <a:solidFill>
                    <a:srgbClr val="2D405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January 21, 2026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601200" y="6376313"/>
            <a:ext cx="8151504" cy="1832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00"/>
              </a:lnSpc>
            </a:pPr>
            <a:r>
              <a:rPr lang="en-US" sz="4700" dirty="0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Kate Chutuape, MPH</a:t>
            </a:r>
          </a:p>
          <a:p>
            <a:pPr algn="ctr">
              <a:lnSpc>
                <a:spcPts val="4700"/>
              </a:lnSpc>
            </a:pPr>
            <a:r>
              <a:rPr lang="en-US" sz="4700" dirty="0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VHC Health</a:t>
            </a:r>
          </a:p>
          <a:p>
            <a:pPr algn="ctr">
              <a:lnSpc>
                <a:spcPts val="4700"/>
              </a:lnSpc>
              <a:spcBef>
                <a:spcPct val="0"/>
              </a:spcBef>
            </a:pPr>
            <a:r>
              <a:rPr lang="en-US" sz="4700" dirty="0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Manager, Senior Health Dept.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666750"/>
            <a:ext cx="6886575" cy="8953500"/>
            <a:chOff x="0" y="0"/>
            <a:chExt cx="1200275" cy="15605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0275" cy="1560523"/>
            </a:xfrm>
            <a:custGeom>
              <a:avLst/>
              <a:gdLst/>
              <a:ahLst/>
              <a:cxnLst/>
              <a:rect l="l" t="t" r="r" b="b"/>
              <a:pathLst>
                <a:path w="1200275" h="1560523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t="-271" b="-271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66750" y="3850784"/>
            <a:ext cx="8757520" cy="3309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8" lvl="1" indent="-367029" algn="l">
              <a:lnSpc>
                <a:spcPts val="4419"/>
              </a:lnSpc>
              <a:buFont typeface="Arial"/>
              <a:buChar char="•"/>
            </a:pPr>
            <a:r>
              <a:rPr lang="en-US" sz="33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Caregiving is meaningful but emotionally and physically demanding</a:t>
            </a:r>
          </a:p>
          <a:p>
            <a:pPr algn="l">
              <a:lnSpc>
                <a:spcPts val="4419"/>
              </a:lnSpc>
            </a:pPr>
            <a:endParaRPr lang="en-US" sz="33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734058" lvl="1" indent="-367029" algn="l">
              <a:lnSpc>
                <a:spcPts val="4419"/>
              </a:lnSpc>
              <a:buFont typeface="Arial"/>
              <a:buChar char="•"/>
            </a:pPr>
            <a:r>
              <a:rPr lang="en-US" sz="33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Stress, burnout and isolation are common</a:t>
            </a:r>
          </a:p>
          <a:p>
            <a:pPr algn="l">
              <a:lnSpc>
                <a:spcPts val="4419"/>
              </a:lnSpc>
            </a:pPr>
            <a:endParaRPr lang="en-US" sz="33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734058" lvl="1" indent="-367029" algn="l">
              <a:lnSpc>
                <a:spcPts val="4419"/>
              </a:lnSpc>
              <a:buFont typeface="Arial"/>
              <a:buChar char="•"/>
            </a:pPr>
            <a:r>
              <a:rPr lang="en-US" sz="33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Many caregivers try to “do it all” alone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66750" y="838200"/>
            <a:ext cx="8324850" cy="228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The Caregiver Reality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666750"/>
            <a:ext cx="6886575" cy="8953500"/>
            <a:chOff x="0" y="0"/>
            <a:chExt cx="1200275" cy="15605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0275" cy="1560523"/>
            </a:xfrm>
            <a:custGeom>
              <a:avLst/>
              <a:gdLst/>
              <a:ahLst/>
              <a:cxnLst/>
              <a:rect l="l" t="t" r="r" b="b"/>
              <a:pathLst>
                <a:path w="1200275" h="1560523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t="-271" b="-271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99602" y="4107047"/>
            <a:ext cx="8324850" cy="285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7" lvl="1" indent="-377824" algn="l">
              <a:lnSpc>
                <a:spcPts val="4549"/>
              </a:lnSpc>
              <a:buFont typeface="Arial"/>
              <a:buChar char="•"/>
            </a:pPr>
            <a:r>
              <a:rPr lang="en-US" sz="34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Resilience is the </a:t>
            </a:r>
            <a:r>
              <a:rPr lang="en-US" sz="3499" b="1">
                <a:solidFill>
                  <a:srgbClr val="2D405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ability to adapt and recover</a:t>
            </a:r>
            <a:r>
              <a:rPr lang="en-US" sz="34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 from life’s challenges</a:t>
            </a:r>
          </a:p>
          <a:p>
            <a:pPr algn="l">
              <a:lnSpc>
                <a:spcPts val="4549"/>
              </a:lnSpc>
            </a:pPr>
            <a:endParaRPr lang="en-US" sz="34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755647" lvl="1" indent="-377824" algn="l">
              <a:lnSpc>
                <a:spcPts val="4549"/>
              </a:lnSpc>
              <a:buFont typeface="Arial"/>
              <a:buChar char="•"/>
            </a:pPr>
            <a:r>
              <a:rPr lang="en-US" sz="34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Grow stronger through support, skills and connection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9602" y="838200"/>
            <a:ext cx="8324850" cy="228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What is Resilience?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666750"/>
            <a:ext cx="6886575" cy="8953500"/>
            <a:chOff x="0" y="0"/>
            <a:chExt cx="1200275" cy="15605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0275" cy="1560523"/>
            </a:xfrm>
            <a:custGeom>
              <a:avLst/>
              <a:gdLst/>
              <a:ahLst/>
              <a:cxnLst/>
              <a:rect l="l" t="t" r="r" b="b"/>
              <a:pathLst>
                <a:path w="1200275" h="1560523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t="-271" b="-271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17365" y="4329081"/>
            <a:ext cx="8324850" cy="3862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8" lvl="1" indent="-367029" algn="l">
              <a:lnSpc>
                <a:spcPts val="4419"/>
              </a:lnSpc>
              <a:buFont typeface="Arial"/>
              <a:buChar char="•"/>
            </a:pPr>
            <a:r>
              <a:rPr lang="en-US" sz="33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Humans are inherently social beings</a:t>
            </a:r>
          </a:p>
          <a:p>
            <a:pPr algn="l">
              <a:lnSpc>
                <a:spcPts val="4419"/>
              </a:lnSpc>
            </a:pPr>
            <a:endParaRPr lang="en-US" sz="33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734058" lvl="1" indent="-367029" algn="l">
              <a:lnSpc>
                <a:spcPts val="4419"/>
              </a:lnSpc>
              <a:buFont typeface="Arial"/>
              <a:buChar char="•"/>
            </a:pPr>
            <a:r>
              <a:rPr lang="en-US" sz="33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Sharing experiences reduces feelings of isolation</a:t>
            </a:r>
          </a:p>
          <a:p>
            <a:pPr algn="l">
              <a:lnSpc>
                <a:spcPts val="4419"/>
              </a:lnSpc>
            </a:pPr>
            <a:endParaRPr lang="en-US" sz="33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734058" lvl="1" indent="-367029" algn="l">
              <a:lnSpc>
                <a:spcPts val="4419"/>
              </a:lnSpc>
              <a:buFont typeface="Arial"/>
              <a:buChar char="•"/>
            </a:pPr>
            <a:r>
              <a:rPr lang="en-US" sz="33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Being understood builds emotional strength and hope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7365" y="1181101"/>
            <a:ext cx="8324850" cy="228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Connection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68288">
            <a:off x="14795639" y="5873497"/>
            <a:ext cx="10936025" cy="10299747"/>
          </a:xfrm>
          <a:custGeom>
            <a:avLst/>
            <a:gdLst/>
            <a:ahLst/>
            <a:cxnLst/>
            <a:rect l="l" t="t" r="r" b="b"/>
            <a:pathLst>
              <a:path w="10936025" h="10299747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268288">
            <a:off x="-6005389" y="-6781594"/>
            <a:ext cx="10936025" cy="10299747"/>
          </a:xfrm>
          <a:custGeom>
            <a:avLst/>
            <a:gdLst/>
            <a:ahLst/>
            <a:cxnLst/>
            <a:rect l="l" t="t" r="r" b="b"/>
            <a:pathLst>
              <a:path w="10936025" h="10299747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105025" y="3862388"/>
            <a:ext cx="12639675" cy="228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Support Groups and Connection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666750"/>
            <a:ext cx="6886575" cy="8953500"/>
            <a:chOff x="0" y="0"/>
            <a:chExt cx="1200275" cy="15605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0275" cy="1560523"/>
            </a:xfrm>
            <a:custGeom>
              <a:avLst/>
              <a:gdLst/>
              <a:ahLst/>
              <a:cxnLst/>
              <a:rect l="l" t="t" r="r" b="b"/>
              <a:pathLst>
                <a:path w="1200275" h="1560523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t="-271" b="-271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6750" y="666750"/>
            <a:ext cx="8324850" cy="8462106"/>
            <a:chOff x="0" y="0"/>
            <a:chExt cx="11099800" cy="11282808"/>
          </a:xfrm>
        </p:grpSpPr>
        <p:sp>
          <p:nvSpPr>
            <p:cNvPr id="5" name="TextBox 5"/>
            <p:cNvSpPr txBox="1"/>
            <p:nvPr/>
          </p:nvSpPr>
          <p:spPr>
            <a:xfrm>
              <a:off x="0" y="2916895"/>
              <a:ext cx="11099800" cy="83659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90879" lvl="1" indent="-345439" algn="l">
                <a:lnSpc>
                  <a:spcPts val="4159"/>
                </a:lnSpc>
                <a:buFont typeface="Arial"/>
                <a:buChar char="•"/>
              </a:pPr>
              <a:r>
                <a:rPr lang="en-US" sz="3199">
                  <a:solidFill>
                    <a:srgbClr val="2D405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Support groups provide </a:t>
              </a:r>
              <a:r>
                <a:rPr lang="en-US" sz="3199" b="1">
                  <a:solidFill>
                    <a:srgbClr val="2D405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safe spaces</a:t>
              </a:r>
              <a:r>
                <a:rPr lang="en-US" sz="3199">
                  <a:solidFill>
                    <a:srgbClr val="2D405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 for caregivers to share experiences, challenges and successes</a:t>
              </a:r>
            </a:p>
            <a:p>
              <a:pPr algn="l">
                <a:lnSpc>
                  <a:spcPts val="4159"/>
                </a:lnSpc>
              </a:pPr>
              <a:endPara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endParaRPr>
            </a:p>
            <a:p>
              <a:pPr marL="690879" lvl="1" indent="-345439" algn="l">
                <a:lnSpc>
                  <a:spcPts val="4159"/>
                </a:lnSpc>
                <a:buFont typeface="Arial"/>
                <a:buChar char="•"/>
              </a:pPr>
              <a:r>
                <a:rPr lang="en-US" sz="3199">
                  <a:solidFill>
                    <a:srgbClr val="2D405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Learn practical coping strategies from others</a:t>
              </a:r>
            </a:p>
            <a:p>
              <a:pPr algn="l">
                <a:lnSpc>
                  <a:spcPts val="4159"/>
                </a:lnSpc>
              </a:pPr>
              <a:endPara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endParaRPr>
            </a:p>
            <a:p>
              <a:pPr marL="690879" lvl="1" indent="-345439" algn="l">
                <a:lnSpc>
                  <a:spcPts val="4159"/>
                </a:lnSpc>
                <a:buFont typeface="Arial"/>
                <a:buChar char="•"/>
              </a:pPr>
              <a:r>
                <a:rPr lang="en-US" sz="3199">
                  <a:solidFill>
                    <a:srgbClr val="2D405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Feel accepted expressing emotions and feelings of guilt, anger, exhaustion</a:t>
              </a:r>
            </a:p>
            <a:p>
              <a:pPr algn="l">
                <a:lnSpc>
                  <a:spcPts val="4159"/>
                </a:lnSpc>
              </a:pPr>
              <a:endPara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endParaRPr>
            </a:p>
            <a:p>
              <a:pPr marL="690879" lvl="1" indent="-345439" algn="l">
                <a:lnSpc>
                  <a:spcPts val="4159"/>
                </a:lnSpc>
                <a:buFont typeface="Arial"/>
                <a:buChar char="•"/>
              </a:pPr>
              <a:r>
                <a:rPr lang="en-US" sz="3199">
                  <a:solidFill>
                    <a:srgbClr val="2D405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Share mutual understanding and encouragement 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71450"/>
              <a:ext cx="11099800" cy="1612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799"/>
                </a:lnSpc>
              </a:pPr>
              <a:r>
                <a:rPr lang="en-US" sz="8799">
                  <a:solidFill>
                    <a:srgbClr val="2D4059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Support Groups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666750"/>
            <a:ext cx="6886575" cy="8953500"/>
            <a:chOff x="0" y="0"/>
            <a:chExt cx="1200275" cy="15605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0275" cy="1560523"/>
            </a:xfrm>
            <a:custGeom>
              <a:avLst/>
              <a:gdLst/>
              <a:ahLst/>
              <a:cxnLst/>
              <a:rect l="l" t="t" r="r" b="b"/>
              <a:pathLst>
                <a:path w="1200275" h="1560523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t="-271" b="-271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9150" y="4187625"/>
            <a:ext cx="8324850" cy="3664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Improved mental and emotional well-being</a:t>
            </a:r>
          </a:p>
          <a:p>
            <a:pPr algn="l">
              <a:lnSpc>
                <a:spcPts val="4159"/>
              </a:lnSpc>
            </a:pPr>
            <a:endParaRPr lang="en-US" sz="31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Reduced stress and burnout</a:t>
            </a:r>
          </a:p>
          <a:p>
            <a:pPr algn="l">
              <a:lnSpc>
                <a:spcPts val="4159"/>
              </a:lnSpc>
            </a:pPr>
            <a:endParaRPr lang="en-US" sz="31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Increased confidence in caregiving role</a:t>
            </a:r>
          </a:p>
          <a:p>
            <a:pPr algn="l">
              <a:lnSpc>
                <a:spcPts val="4159"/>
              </a:lnSpc>
            </a:pPr>
            <a:endParaRPr lang="en-US" sz="31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Stronger sense of belonging and purpose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9150" y="1335096"/>
            <a:ext cx="8324850" cy="228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Benefits of Support Groups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666750"/>
            <a:ext cx="6886575" cy="8953500"/>
            <a:chOff x="0" y="0"/>
            <a:chExt cx="1200275" cy="15605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0275" cy="1560523"/>
            </a:xfrm>
            <a:custGeom>
              <a:avLst/>
              <a:gdLst/>
              <a:ahLst/>
              <a:cxnLst/>
              <a:rect l="l" t="t" r="r" b="b"/>
              <a:pathLst>
                <a:path w="1200275" h="1560523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t="-271" b="-271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66750" y="3056905"/>
            <a:ext cx="8848605" cy="412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7" lvl="1" indent="-388618" algn="l">
              <a:lnSpc>
                <a:spcPts val="4679"/>
              </a:lnSpc>
              <a:buFont typeface="Arial"/>
              <a:buChar char="•"/>
            </a:pPr>
            <a:r>
              <a:rPr lang="en-US" sz="35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Virtual or in person  </a:t>
            </a:r>
          </a:p>
          <a:p>
            <a:pPr algn="l">
              <a:lnSpc>
                <a:spcPts val="4679"/>
              </a:lnSpc>
            </a:pPr>
            <a:endParaRPr lang="en-US" sz="35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777237" lvl="1" indent="-388618" algn="l">
              <a:lnSpc>
                <a:spcPts val="4679"/>
              </a:lnSpc>
              <a:buFont typeface="Arial"/>
              <a:buChar char="•"/>
            </a:pPr>
            <a:r>
              <a:rPr lang="en-US" sz="35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O</a:t>
            </a:r>
            <a:r>
              <a:rPr lang="en-US" sz="3599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nline communities</a:t>
            </a:r>
            <a:r>
              <a:rPr lang="en-US" sz="3599" b="1">
                <a:solidFill>
                  <a:srgbClr val="2D405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</a:p>
          <a:p>
            <a:pPr algn="l">
              <a:lnSpc>
                <a:spcPts val="4679"/>
              </a:lnSpc>
            </a:pPr>
            <a:endParaRPr lang="en-US" sz="3599" b="1">
              <a:solidFill>
                <a:srgbClr val="2D4059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  <a:p>
            <a:pPr marL="777237" lvl="1" indent="-388618" algn="l">
              <a:lnSpc>
                <a:spcPts val="4679"/>
              </a:lnSpc>
              <a:buFont typeface="Arial"/>
              <a:buChar char="•"/>
            </a:pPr>
            <a:r>
              <a:rPr lang="en-US" sz="35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Peer mentoring, family check-ins</a:t>
            </a:r>
          </a:p>
          <a:p>
            <a:pPr algn="l">
              <a:lnSpc>
                <a:spcPts val="4679"/>
              </a:lnSpc>
            </a:pPr>
            <a:endParaRPr lang="en-US" sz="35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777237" lvl="1" indent="-388618" algn="l">
              <a:lnSpc>
                <a:spcPts val="4679"/>
              </a:lnSpc>
              <a:buFont typeface="Arial"/>
              <a:buChar char="•"/>
            </a:pPr>
            <a:r>
              <a:rPr lang="en-US" sz="35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Local organizations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66750" y="999355"/>
            <a:ext cx="8848605" cy="116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Ways to Connect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66750" y="2152109"/>
            <a:ext cx="8848605" cy="550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9" lvl="1" indent="-334645" algn="l">
              <a:lnSpc>
                <a:spcPts val="4029"/>
              </a:lnSpc>
              <a:buFont typeface="Arial"/>
              <a:buChar char="•"/>
            </a:pPr>
            <a:r>
              <a:rPr lang="en-US" sz="3099" dirty="0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City of Alexandria's Older Adult Clinical Services and the Adult Day Services Center offers a </a:t>
            </a:r>
            <a:r>
              <a:rPr lang="en-US" sz="3099" dirty="0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  <a:hlinkClick r:id="rId2" tooltip="https://www.alexandriava.gov/sites/default/files/2025-07/romitacaregiverspaceflyer.pdf"/>
              </a:rPr>
              <a:t>caregiver support grou</a:t>
            </a:r>
            <a:r>
              <a:rPr lang="en-US" sz="3099" dirty="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p</a:t>
            </a:r>
          </a:p>
          <a:p>
            <a:pPr algn="l">
              <a:lnSpc>
                <a:spcPts val="4029"/>
              </a:lnSpc>
            </a:pPr>
            <a:endParaRPr lang="en-US" sz="3099" dirty="0">
              <a:solidFill>
                <a:srgbClr val="2D4059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l">
              <a:lnSpc>
                <a:spcPts val="4029"/>
              </a:lnSpc>
            </a:pPr>
            <a:endParaRPr lang="en-US" sz="3099" dirty="0">
              <a:solidFill>
                <a:srgbClr val="2D4059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marL="647700" lvl="1" indent="-323850" algn="l">
              <a:lnSpc>
                <a:spcPts val="3900"/>
              </a:lnSpc>
              <a:buFont typeface="Arial"/>
              <a:buChar char="•"/>
            </a:pPr>
            <a:r>
              <a:rPr lang="en-US" sz="3000" dirty="0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Support groups may also be specific to an issue/condition, such as dementia, stroke, diabetes, etc. </a:t>
            </a:r>
          </a:p>
          <a:p>
            <a:pPr algn="l">
              <a:lnSpc>
                <a:spcPts val="3900"/>
              </a:lnSpc>
            </a:pPr>
            <a:endParaRPr lang="en-US" sz="3000" dirty="0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algn="l">
              <a:lnSpc>
                <a:spcPts val="3510"/>
              </a:lnSpc>
            </a:pPr>
            <a:r>
              <a:rPr lang="en-US" sz="2700" dirty="0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https://www.vhchealth.org/classes-events/support-groups/</a:t>
            </a:r>
          </a:p>
          <a:p>
            <a:pPr algn="l">
              <a:lnSpc>
                <a:spcPts val="4029"/>
              </a:lnSpc>
            </a:pPr>
            <a:endParaRPr lang="en-US" sz="2700" dirty="0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66750" y="531178"/>
            <a:ext cx="8848605" cy="116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Local Resources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18A55BA-51CC-48E6-BB10-89507EA397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596776"/>
              </p:ext>
            </p:extLst>
          </p:nvPr>
        </p:nvGraphicFramePr>
        <p:xfrm>
          <a:off x="10896600" y="190500"/>
          <a:ext cx="6248400" cy="9656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3771635" imgH="5829300" progId="Acrobat.Document.DC">
                  <p:embed/>
                </p:oleObj>
              </mc:Choice>
              <mc:Fallback>
                <p:oleObj name="Acrobat Document" r:id="rId3" imgW="3771635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96600" y="190500"/>
                        <a:ext cx="6248400" cy="96566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666750"/>
            <a:ext cx="6886575" cy="8953500"/>
            <a:chOff x="0" y="0"/>
            <a:chExt cx="1200275" cy="15605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0275" cy="1560523"/>
            </a:xfrm>
            <a:custGeom>
              <a:avLst/>
              <a:gdLst/>
              <a:ahLst/>
              <a:cxnLst/>
              <a:rect l="l" t="t" r="r" b="b"/>
              <a:pathLst>
                <a:path w="1200275" h="1560523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t="-7830" b="-783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80180" y="2885185"/>
            <a:ext cx="8324850" cy="3664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Caregivers can rely on </a:t>
            </a:r>
            <a:r>
              <a:rPr lang="en-US" sz="3199" b="1">
                <a:solidFill>
                  <a:srgbClr val="2D405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each other for support</a:t>
            </a:r>
            <a:r>
              <a: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 </a:t>
            </a:r>
          </a:p>
          <a:p>
            <a:pPr algn="l">
              <a:lnSpc>
                <a:spcPts val="4159"/>
              </a:lnSpc>
            </a:pPr>
            <a:endParaRPr lang="en-US" sz="31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Connection is not a luxury -it’s essential! </a:t>
            </a:r>
          </a:p>
          <a:p>
            <a:pPr algn="l">
              <a:lnSpc>
                <a:spcPts val="4159"/>
              </a:lnSpc>
            </a:pPr>
            <a:endParaRPr lang="en-US" sz="3199">
              <a:solidFill>
                <a:srgbClr val="2D4059"/>
              </a:solidFill>
              <a:latin typeface="HK Grotesk Light"/>
              <a:ea typeface="HK Grotesk Light"/>
              <a:cs typeface="HK Grotesk Light"/>
              <a:sym typeface="HK Grotesk Light"/>
            </a:endParaRPr>
          </a:p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Building connections builds resilience and promotes overall well-being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0180" y="918778"/>
            <a:ext cx="8324850" cy="116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Key Takeaways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07856" y="8279919"/>
            <a:ext cx="3465137" cy="1656047"/>
          </a:xfrm>
          <a:custGeom>
            <a:avLst/>
            <a:gdLst/>
            <a:ahLst/>
            <a:cxnLst/>
            <a:rect l="l" t="t" r="r" b="b"/>
            <a:pathLst>
              <a:path w="3465137" h="1656047">
                <a:moveTo>
                  <a:pt x="0" y="0"/>
                </a:moveTo>
                <a:lnTo>
                  <a:pt x="3465137" y="0"/>
                </a:lnTo>
                <a:lnTo>
                  <a:pt x="3465137" y="1656047"/>
                </a:lnTo>
                <a:lnTo>
                  <a:pt x="0" y="1656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57698" y="2200274"/>
            <a:ext cx="13947322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9"/>
              </a:lnSpc>
            </a:pPr>
            <a:r>
              <a:rPr lang="en-US" sz="33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VHC Health offers comprehensive medical services </a:t>
            </a:r>
          </a:p>
          <a:p>
            <a:pPr marL="0" lvl="0" indent="0" algn="l">
              <a:lnSpc>
                <a:spcPts val="4419"/>
              </a:lnSpc>
            </a:pPr>
            <a:r>
              <a:rPr lang="en-US" sz="3399">
                <a:solidFill>
                  <a:srgbClr val="2D4059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including primary &amp; specialty care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6862" y="643843"/>
            <a:ext cx="13947322" cy="116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VHC Health Services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57698" y="4420629"/>
            <a:ext cx="5026075" cy="3511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9"/>
              </a:lnSpc>
            </a:pPr>
            <a:r>
              <a:rPr lang="en-US" sz="3399" b="1">
                <a:solidFill>
                  <a:srgbClr val="2D405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Old Town </a:t>
            </a:r>
          </a:p>
          <a:p>
            <a:pPr algn="ctr">
              <a:lnSpc>
                <a:spcPts val="3399"/>
              </a:lnSpc>
              <a:spcBef>
                <a:spcPct val="0"/>
              </a:spcBef>
            </a:pPr>
            <a:r>
              <a:rPr lang="en-US" sz="3399" b="1">
                <a:solidFill>
                  <a:srgbClr val="2D405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700 S. Washington St.</a:t>
            </a:r>
          </a:p>
          <a:p>
            <a:pPr algn="ctr">
              <a:lnSpc>
                <a:spcPts val="3399"/>
              </a:lnSpc>
              <a:spcBef>
                <a:spcPct val="0"/>
              </a:spcBef>
            </a:pPr>
            <a:endParaRPr lang="en-US" sz="3399" b="1">
              <a:solidFill>
                <a:srgbClr val="2D4059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  <a:p>
            <a:pPr algn="ctr">
              <a:lnSpc>
                <a:spcPts val="3399"/>
              </a:lnSpc>
              <a:spcBef>
                <a:spcPct val="0"/>
              </a:spcBef>
            </a:pPr>
            <a:r>
              <a:rPr lang="en-US" sz="3399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Primary care</a:t>
            </a:r>
          </a:p>
          <a:p>
            <a:pPr algn="ctr">
              <a:lnSpc>
                <a:spcPts val="3399"/>
              </a:lnSpc>
              <a:spcBef>
                <a:spcPct val="0"/>
              </a:spcBef>
            </a:pPr>
            <a:r>
              <a:rPr lang="en-US" sz="3399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Cardiology</a:t>
            </a:r>
          </a:p>
          <a:p>
            <a:pPr algn="ctr">
              <a:lnSpc>
                <a:spcPts val="3399"/>
              </a:lnSpc>
              <a:spcBef>
                <a:spcPct val="0"/>
              </a:spcBef>
            </a:pPr>
            <a:r>
              <a:rPr lang="en-US" sz="3399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Cardiovascular Diagnostics</a:t>
            </a:r>
          </a:p>
          <a:p>
            <a:pPr algn="ctr">
              <a:lnSpc>
                <a:spcPts val="3399"/>
              </a:lnSpc>
              <a:spcBef>
                <a:spcPct val="0"/>
              </a:spcBef>
            </a:pPr>
            <a:r>
              <a:rPr lang="en-US" sz="3399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Physical therapy</a:t>
            </a:r>
          </a:p>
          <a:p>
            <a:pPr algn="ctr">
              <a:lnSpc>
                <a:spcPts val="3862"/>
              </a:lnSpc>
              <a:spcBef>
                <a:spcPct val="0"/>
              </a:spcBef>
            </a:pPr>
            <a:endParaRPr lang="en-US" sz="3399">
              <a:solidFill>
                <a:srgbClr val="2D4059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27864" y="4401579"/>
            <a:ext cx="6300192" cy="3634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b="1">
                <a:solidFill>
                  <a:srgbClr val="2D405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West Alexandria</a:t>
            </a:r>
          </a:p>
          <a:p>
            <a:pPr algn="ctr">
              <a:lnSpc>
                <a:spcPts val="3200"/>
              </a:lnSpc>
            </a:pPr>
            <a:r>
              <a:rPr lang="en-US" sz="3200" b="1">
                <a:solidFill>
                  <a:srgbClr val="2D405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3475 N. Beauregard St.</a:t>
            </a:r>
          </a:p>
          <a:p>
            <a:pPr algn="just">
              <a:lnSpc>
                <a:spcPts val="3200"/>
              </a:lnSpc>
            </a:pPr>
            <a:endParaRPr lang="en-US" sz="3200" b="1">
              <a:solidFill>
                <a:srgbClr val="2D4059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  <a:p>
            <a:pPr algn="ctr">
              <a:lnSpc>
                <a:spcPts val="3200"/>
              </a:lnSpc>
            </a:pPr>
            <a:r>
              <a:rPr lang="en-US" sz="320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Primary care</a:t>
            </a:r>
          </a:p>
          <a:p>
            <a:pPr algn="ctr">
              <a:lnSpc>
                <a:spcPts val="3200"/>
              </a:lnSpc>
            </a:pPr>
            <a:r>
              <a:rPr lang="en-US" sz="320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Urology</a:t>
            </a:r>
          </a:p>
          <a:p>
            <a:pPr algn="ctr">
              <a:lnSpc>
                <a:spcPts val="3200"/>
              </a:lnSpc>
            </a:pPr>
            <a:r>
              <a:rPr lang="en-US" sz="320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Podiatry </a:t>
            </a:r>
          </a:p>
          <a:p>
            <a:pPr algn="ctr">
              <a:lnSpc>
                <a:spcPts val="3200"/>
              </a:lnSpc>
            </a:pPr>
            <a:r>
              <a:rPr lang="en-US" sz="320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Wound care &amp; hyperbaric medicine </a:t>
            </a:r>
          </a:p>
          <a:p>
            <a:pPr algn="ctr">
              <a:lnSpc>
                <a:spcPts val="3200"/>
              </a:lnSpc>
            </a:pPr>
            <a:r>
              <a:rPr lang="en-US" sz="320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Physical therapy</a:t>
            </a:r>
          </a:p>
          <a:p>
            <a:pPr algn="ctr">
              <a:lnSpc>
                <a:spcPts val="3200"/>
              </a:lnSpc>
              <a:spcBef>
                <a:spcPct val="0"/>
              </a:spcBef>
            </a:pPr>
            <a:endParaRPr lang="en-US" sz="3200">
              <a:solidFill>
                <a:srgbClr val="2D4059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670956" y="4401579"/>
            <a:ext cx="5307062" cy="336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300" b="1">
                <a:solidFill>
                  <a:srgbClr val="2D405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Kingstowne</a:t>
            </a:r>
          </a:p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300" b="1">
                <a:solidFill>
                  <a:srgbClr val="2D405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5971 Kingstown Village Pky</a:t>
            </a:r>
            <a:r>
              <a:rPr lang="en-US" sz="330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 algn="ctr">
              <a:lnSpc>
                <a:spcPts val="3300"/>
              </a:lnSpc>
              <a:spcBef>
                <a:spcPct val="0"/>
              </a:spcBef>
            </a:pPr>
            <a:endParaRPr lang="en-US" sz="3300">
              <a:solidFill>
                <a:srgbClr val="2D4059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30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Primary care</a:t>
            </a:r>
          </a:p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30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Cardiology </a:t>
            </a:r>
          </a:p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30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Gastroenterology</a:t>
            </a:r>
          </a:p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300">
                <a:solidFill>
                  <a:srgbClr val="2D4059"/>
                </a:solidFill>
                <a:latin typeface="HK Grotesk"/>
                <a:ea typeface="HK Grotesk"/>
                <a:cs typeface="HK Grotesk"/>
                <a:sym typeface="HK Grotesk"/>
              </a:rPr>
              <a:t>Urology</a:t>
            </a:r>
          </a:p>
          <a:p>
            <a:pPr algn="ctr">
              <a:lnSpc>
                <a:spcPts val="3200"/>
              </a:lnSpc>
              <a:spcBef>
                <a:spcPct val="0"/>
              </a:spcBef>
            </a:pPr>
            <a:endParaRPr lang="en-US" sz="3300">
              <a:solidFill>
                <a:srgbClr val="2D4059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300848">
            <a:off x="12064338" y="5278644"/>
            <a:ext cx="13730046" cy="12931207"/>
          </a:xfrm>
          <a:custGeom>
            <a:avLst/>
            <a:gdLst/>
            <a:ahLst/>
            <a:cxnLst/>
            <a:rect l="l" t="t" r="r" b="b"/>
            <a:pathLst>
              <a:path w="13730046" h="12931207">
                <a:moveTo>
                  <a:pt x="0" y="0"/>
                </a:moveTo>
                <a:lnTo>
                  <a:pt x="13730046" y="0"/>
                </a:lnTo>
                <a:lnTo>
                  <a:pt x="13730046" y="12931207"/>
                </a:lnTo>
                <a:lnTo>
                  <a:pt x="0" y="129312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975786" y="6032695"/>
            <a:ext cx="6022403" cy="2878207"/>
          </a:xfrm>
          <a:custGeom>
            <a:avLst/>
            <a:gdLst/>
            <a:ahLst/>
            <a:cxnLst/>
            <a:rect l="l" t="t" r="r" b="b"/>
            <a:pathLst>
              <a:path w="6022403" h="2878207">
                <a:moveTo>
                  <a:pt x="0" y="0"/>
                </a:moveTo>
                <a:lnTo>
                  <a:pt x="6022403" y="0"/>
                </a:lnTo>
                <a:lnTo>
                  <a:pt x="6022403" y="2878207"/>
                </a:lnTo>
                <a:lnTo>
                  <a:pt x="0" y="28782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66750" y="838200"/>
            <a:ext cx="12944475" cy="116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2D4059"/>
                </a:solidFill>
                <a:latin typeface="Gilda Display"/>
                <a:ea typeface="Gilda Display"/>
                <a:cs typeface="Gilda Display"/>
                <a:sym typeface="Gilda Display"/>
              </a:rPr>
              <a:t>Questions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66750" y="2457450"/>
            <a:ext cx="8324850" cy="5335244"/>
            <a:chOff x="0" y="0"/>
            <a:chExt cx="11099800" cy="7113658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"/>
              <a:ext cx="11099800" cy="454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39"/>
                </a:lnSpc>
              </a:pPr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10633"/>
              <a:ext cx="11099800" cy="1624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39"/>
                </a:lnSpc>
              </a:pPr>
              <a:r>
                <a:rPr lang="en-US" sz="3799">
                  <a:solidFill>
                    <a:srgbClr val="2D405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VHC Health</a:t>
              </a:r>
            </a:p>
            <a:p>
              <a:pPr marL="0" lvl="0" indent="0" algn="l">
                <a:lnSpc>
                  <a:spcPts val="4939"/>
                </a:lnSpc>
              </a:pPr>
              <a:r>
                <a:rPr lang="en-US" sz="3799">
                  <a:solidFill>
                    <a:srgbClr val="2D405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Senior Health Department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355093"/>
              <a:ext cx="11099800" cy="454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39"/>
                </a:lnSpc>
              </a:pPr>
              <a:r>
                <a:rPr lang="en-US" sz="2199" b="1" u="none">
                  <a:solidFill>
                    <a:srgbClr val="2D405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Email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771018"/>
              <a:ext cx="11099800" cy="799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939"/>
                </a:lnSpc>
              </a:pPr>
              <a:r>
                <a:rPr lang="en-US" sz="3799">
                  <a:solidFill>
                    <a:srgbClr val="2D405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seniorhealth@vhchealth.org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5894246"/>
              <a:ext cx="11099800" cy="454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39"/>
                </a:lnSpc>
              </a:pPr>
              <a:r>
                <a:rPr lang="en-US" sz="2199" b="1">
                  <a:solidFill>
                    <a:srgbClr val="2D405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Phone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314405"/>
              <a:ext cx="11099800" cy="799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939"/>
                </a:lnSpc>
              </a:pPr>
              <a:r>
                <a:rPr lang="en-US" sz="3799">
                  <a:solidFill>
                    <a:srgbClr val="2D405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703.558.6859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328</Words>
  <Application>Microsoft Office PowerPoint</Application>
  <PresentationFormat>Custom</PresentationFormat>
  <Paragraphs>92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Calibri</vt:lpstr>
      <vt:lpstr>Arial</vt:lpstr>
      <vt:lpstr>HK Grotesk Light</vt:lpstr>
      <vt:lpstr>HK Grotesk Bold</vt:lpstr>
      <vt:lpstr>HK Grotesk</vt:lpstr>
      <vt:lpstr>Gilda Display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Through Connection</dc:title>
  <dc:creator>Chutuape, Kate</dc:creator>
  <dc:description>Presentation - Through Connection</dc:description>
  <cp:lastModifiedBy>Lindsay Hemphill</cp:lastModifiedBy>
  <cp:revision>2</cp:revision>
  <dcterms:created xsi:type="dcterms:W3CDTF">2006-08-16T00:00:00Z</dcterms:created>
  <dcterms:modified xsi:type="dcterms:W3CDTF">2026-01-21T18:23:09Z</dcterms:modified>
  <dc:identifier>DAG-nHT3B_0</dc:identifier>
</cp:coreProperties>
</file>