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4" r:id="rId3"/>
  </p:sldMasterIdLst>
  <p:notesMasterIdLst>
    <p:notesMasterId r:id="rId19"/>
  </p:notesMasterIdLst>
  <p:sldIdLst>
    <p:sldId id="258" r:id="rId4"/>
    <p:sldId id="269" r:id="rId5"/>
    <p:sldId id="271" r:id="rId6"/>
    <p:sldId id="272" r:id="rId7"/>
    <p:sldId id="274" r:id="rId8"/>
    <p:sldId id="275" r:id="rId9"/>
    <p:sldId id="278" r:id="rId10"/>
    <p:sldId id="279" r:id="rId11"/>
    <p:sldId id="288" r:id="rId12"/>
    <p:sldId id="268" r:id="rId13"/>
    <p:sldId id="273" r:id="rId14"/>
    <p:sldId id="284" r:id="rId15"/>
    <p:sldId id="259" r:id="rId16"/>
    <p:sldId id="285" r:id="rId17"/>
    <p:sldId id="282" r:id="rId18"/>
  </p:sldIdLst>
  <p:sldSz cx="18288000" cy="10287000"/>
  <p:notesSz cx="6858000" cy="9144000"/>
  <p:embeddedFontLst>
    <p:embeddedFont>
      <p:font typeface="Aileron Bold" panose="020B0604020202020204" charset="0"/>
      <p:regular r:id="rId20"/>
    </p:embeddedFont>
    <p:embeddedFont>
      <p:font typeface="Candara" panose="020E0502030303020204" pitchFamily="34" charset="0"/>
      <p:regular r:id="rId21"/>
      <p:bold r:id="rId22"/>
      <p:italic r:id="rId23"/>
      <p:boldItalic r:id="rId24"/>
    </p:embeddedFont>
    <p:embeddedFont>
      <p:font typeface="Lucida Sans Unicode" panose="020B0602030504020204" pitchFamily="34" charset="0"/>
      <p:regular r:id="rId25"/>
    </p:embeddedFont>
    <p:embeddedFont>
      <p:font typeface="Montserrat" panose="00000500000000000000" pitchFamily="2" charset="0"/>
      <p:regular r:id="rId26"/>
    </p:embeddedFont>
    <p:embeddedFont>
      <p:font typeface="Montserrat Black" panose="020F0502020204030204" pitchFamily="2" charset="0"/>
      <p:bold r:id="rId27"/>
    </p:embeddedFont>
    <p:embeddedFont>
      <p:font typeface="Montserrat ExtraBold" panose="020F0502020204030204" pitchFamily="2" charset="0"/>
      <p:bold r:id="rId28"/>
    </p:embeddedFont>
    <p:embeddedFont>
      <p:font typeface="Montserrat Medium" panose="020F0502020204030204" pitchFamily="2" charset="0"/>
      <p:regular r:id="rId29"/>
    </p:embeddedFont>
    <p:embeddedFont>
      <p:font typeface="Montserrat Semi-Bold" panose="020B0604020202020204" charset="0"/>
      <p:regular r:id="rId30"/>
    </p:embeddedFont>
    <p:embeddedFont>
      <p:font typeface="Nunito" panose="020F0502020204030204" pitchFamily="2" charset="0"/>
      <p:regular r:id="rId31"/>
      <p:bold r:id="rId32"/>
      <p:italic r:id="rId33"/>
      <p:boldItalic r:id="rId34"/>
    </p:embeddedFont>
    <p:embeddedFont>
      <p:font typeface="Nunito 1" panose="020B0604020202020204" charset="0"/>
      <p:regular r:id="rId35"/>
    </p:embeddedFont>
    <p:embeddedFont>
      <p:font typeface="Nunito Sans" panose="020F0502020204030204" pitchFamily="2" charset="0"/>
      <p:regular r:id="rId36"/>
      <p:bold r:id="rId37"/>
      <p:italic r:id="rId38"/>
      <p:boldItalic r:id="rId39"/>
    </p:embeddedFont>
    <p:embeddedFont>
      <p:font typeface="Nunito Sans ExtraBold" panose="020F0502020204030204" pitchFamily="2" charset="0"/>
      <p:bold r:id="rId40"/>
      <p:boldItalic r:id="rId41"/>
    </p:embeddedFont>
    <p:embeddedFont>
      <p:font typeface="Nunito Sans SemiBold" panose="020F0502020204030204" pitchFamily="2" charset="0"/>
      <p:bold r:id="rId42"/>
      <p:boldItalic r:id="rId43"/>
    </p:embeddedFont>
    <p:embeddedFont>
      <p:font typeface="Raleway SemiBold" panose="020F0502020204030204" pitchFamily="2" charset="0"/>
      <p:bold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14" y="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0.fntdata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presProps" Target="presProps.xml"/><Relationship Id="rId20" Type="http://schemas.openxmlformats.org/officeDocument/2006/relationships/font" Target="fonts/font1.fntdata"/><Relationship Id="rId41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852DA-1FEB-4FC7-8953-DB9FB71075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141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AlexVA.trualta.com is an online platform designed to support caregivers with exactly what they need, right when they need it.</a:t>
            </a:r>
          </a:p>
          <a:p>
            <a:endParaRPr lang="en-US" dirty="0"/>
          </a:p>
          <a:p>
            <a:r>
              <a:rPr lang="en-US" dirty="0"/>
              <a:t>- It's packed with information, lessons, and resources tailored to each caregiver’s specific care situation—because no two caregiving journeys are the same.</a:t>
            </a:r>
          </a:p>
          <a:p>
            <a:endParaRPr lang="en-US" dirty="0"/>
          </a:p>
          <a:p>
            <a:r>
              <a:rPr lang="en-US" dirty="0"/>
              <a:t>- Caregivers can connect with others who truly get what they’re going through via:</a:t>
            </a:r>
          </a:p>
          <a:p>
            <a:endParaRPr lang="en-US" dirty="0"/>
          </a:p>
          <a:p>
            <a:r>
              <a:rPr lang="en-US" dirty="0"/>
              <a:t>- Online support groups for shared experiences and advice</a:t>
            </a:r>
          </a:p>
          <a:p>
            <a:endParaRPr lang="en-US" dirty="0"/>
          </a:p>
          <a:p>
            <a:r>
              <a:rPr lang="en-US" dirty="0"/>
              <a:t>- Educational webinars that dive deeper into caregiving topics</a:t>
            </a:r>
          </a:p>
          <a:p>
            <a:endParaRPr lang="en-US" dirty="0"/>
          </a:p>
          <a:p>
            <a:r>
              <a:rPr lang="en-US" dirty="0"/>
              <a:t>- Our content is short and sweet—most are just 2 to 8 minutes long—because we know caregivers are busy enough as it is.</a:t>
            </a:r>
          </a:p>
          <a:p>
            <a:endParaRPr lang="en-US" dirty="0"/>
          </a:p>
          <a:p>
            <a:r>
              <a:rPr lang="en-US" dirty="0"/>
              <a:t>- Everything on the platform is professional-level training that’s been carefully adapted for informal caregivers, making it both practical and easy to understand.</a:t>
            </a:r>
          </a:p>
          <a:p>
            <a:endParaRPr lang="en-US" dirty="0"/>
          </a:p>
          <a:p>
            <a:r>
              <a:rPr lang="en-US" dirty="0"/>
              <a:t>- Best of all, AlexVA.trualta.com is available 24/7, whether you’re on a computer, tablet, or smartphone. </a:t>
            </a:r>
          </a:p>
          <a:p>
            <a:endParaRPr lang="en-US" dirty="0"/>
          </a:p>
          <a:p>
            <a:r>
              <a:rPr lang="en-US" dirty="0"/>
              <a:t>- So, whether it’s a quick tip at 2 PM or a late-night search for answers, this resource is available when caregivers need it most.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Here what our front page looks like and how you can join.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The  Single Sign-On (SSO) will appear and you will be able to access your account by entering your login.</a:t>
            </a:r>
          </a:p>
          <a:p>
            <a:endParaRPr lang="en-US" dirty="0"/>
          </a:p>
          <a:p>
            <a:r>
              <a:rPr lang="en-US" dirty="0"/>
              <a:t>Once you have completed the login fields, you will be directed to the home page.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Let's take a look at the caregiver view of the homepage!</a:t>
            </a:r>
          </a:p>
          <a:p>
            <a:endParaRPr lang="en-US" dirty="0"/>
          </a:p>
          <a:p>
            <a:r>
              <a:rPr lang="en-US" dirty="0"/>
              <a:t>Where you will see all of your options across the top on the light blue bar</a:t>
            </a:r>
          </a:p>
          <a:p>
            <a:endParaRPr lang="en-US" dirty="0"/>
          </a:p>
          <a:p>
            <a:r>
              <a:rPr lang="en-US" dirty="0"/>
              <a:t>If you look near the yellow arrow, you will see that the word “HOME” is highlighted,</a:t>
            </a:r>
          </a:p>
          <a:p>
            <a:r>
              <a:rPr lang="en-US" dirty="0"/>
              <a:t>Indicating you are on the homepage</a:t>
            </a:r>
          </a:p>
          <a:p>
            <a:r>
              <a:rPr lang="en-US" dirty="0"/>
              <a:t>On this page you will see  a rotating banner letting you know of upcoming events or pieces of content that you might want to check out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This is how we organize our content</a:t>
            </a:r>
          </a:p>
          <a:p>
            <a:endParaRPr lang="en-US" dirty="0"/>
          </a:p>
          <a:p>
            <a:r>
              <a:rPr lang="en-US" dirty="0"/>
              <a:t>Each tile will tell you </a:t>
            </a:r>
          </a:p>
          <a:p>
            <a:r>
              <a:rPr lang="en-US" dirty="0"/>
              <a:t>the title </a:t>
            </a:r>
          </a:p>
          <a:p>
            <a:r>
              <a:rPr lang="en-US" dirty="0"/>
              <a:t>about how long it will take you to read or watch the content</a:t>
            </a:r>
          </a:p>
          <a:p>
            <a:r>
              <a:rPr lang="en-US" dirty="0"/>
              <a:t>The format - whether it is an article, video, scenario, or resource</a:t>
            </a:r>
          </a:p>
          <a:p>
            <a:r>
              <a:rPr lang="en-US" dirty="0"/>
              <a:t>And then give you the opportunity to save it by clicking that little ribbon in the right hand corner of the tile</a:t>
            </a:r>
          </a:p>
          <a:p>
            <a:r>
              <a:rPr lang="en-US" dirty="0"/>
              <a:t>Remember that organization tab called “My Learning”??</a:t>
            </a:r>
          </a:p>
          <a:p>
            <a:r>
              <a:rPr lang="en-US" dirty="0"/>
              <a:t>If you “save” the tile, it will save in your My Learning tab so you can find it again quickly</a:t>
            </a:r>
          </a:p>
          <a:p>
            <a:r>
              <a:rPr lang="en-US" dirty="0"/>
              <a:t>Let’s take a look at what it looks like when you click on a tile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The format of all the content in this toolkit is displayed. An estimation of how long it will take to complete the content and a bookmark icon is displayed in the right hand corner of each content title, for future reference. The left hand menu displays a concise table of contents menu which can also be used to navigate the tool kit content,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 If you click on an event (like this webinar called Dementia Deep Dive)</a:t>
            </a:r>
          </a:p>
          <a:p>
            <a:r>
              <a:rPr lang="en-US" dirty="0"/>
              <a:t>It will provide you all the information about that specific event</a:t>
            </a:r>
          </a:p>
          <a:p>
            <a:r>
              <a:rPr lang="en-US" dirty="0"/>
              <a:t>You can see the title at the top followed by a description</a:t>
            </a:r>
          </a:p>
          <a:p>
            <a:r>
              <a:rPr lang="en-US" dirty="0"/>
              <a:t>Near the small yellow  arrow, you will learn who is hosting the event</a:t>
            </a:r>
          </a:p>
          <a:p>
            <a:r>
              <a:rPr lang="en-US" dirty="0"/>
              <a:t>And near the larger arrow, you can see the date/time and the button to register</a:t>
            </a:r>
          </a:p>
          <a:p>
            <a:r>
              <a:rPr lang="en-US" dirty="0"/>
              <a:t>Once you register, you will receive a confirmation email and also reminder emails so you don’t forget!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af6d1a1d13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3af6d1a1d13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 General caregiving, dementia, 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3b887a5d33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3b887a5d330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Also get to the site by going to city of Alexandria, type in aging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6482A-1E2A-42BC-8B58-D482DDB0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EB931-9185-F636-670D-30E697565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AF8992-7CE6-38B0-7832-2A648BEAA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39F5A-44D6-19C3-3134-7B7303197C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852DA-1FEB-4FC7-8953-DB9FB71075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806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852DA-1FEB-4FC7-8953-DB9FB71075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677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6CA13-F053-A127-B683-10E9E87AA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8EE9D-6CAB-8E23-EDDF-32F76A414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AF019-3C2A-81D4-FABC-6E1267C55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BAE7E-65CD-778E-B8D4-EFDF56B66D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852DA-1FEB-4FC7-8953-DB9FB71075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460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852DA-1FEB-4FC7-8953-DB9FB71075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4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457200" y="342900"/>
            <a:ext cx="17391888" cy="905256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 userDrawn="1"/>
        </p:nvGrpSpPr>
        <p:grpSpPr bwMode="hidden">
          <a:xfrm>
            <a:off x="423330" y="8030945"/>
            <a:ext cx="17446752" cy="199737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400300"/>
            <a:ext cx="15544800" cy="2670162"/>
          </a:xfrm>
        </p:spPr>
        <p:txBody>
          <a:bodyPr anchor="b">
            <a:normAutofit/>
          </a:bodyPr>
          <a:lstStyle>
            <a:lvl1pPr>
              <a:defRPr sz="6000" b="1" i="0" baseline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334001"/>
            <a:ext cx="12801600" cy="2209800"/>
          </a:xfrm>
        </p:spPr>
        <p:txBody>
          <a:bodyPr>
            <a:normAutofit/>
          </a:bodyPr>
          <a:lstStyle>
            <a:lvl1pPr marL="0" indent="0" algn="ctr">
              <a:buNone/>
              <a:defRPr sz="3000" baseline="0">
                <a:solidFill>
                  <a:srgbClr val="FFFFFF"/>
                </a:solidFill>
                <a:latin typeface="Arial" pitchFamily="34" charset="0"/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Box 5"/>
          <p:cNvSpPr txBox="1">
            <a:spLocks noChangeArrowheads="1"/>
          </p:cNvSpPr>
          <p:nvPr userDrawn="1"/>
        </p:nvSpPr>
        <p:spPr bwMode="auto">
          <a:xfrm>
            <a:off x="0" y="639365"/>
            <a:ext cx="1828800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700" dirty="0">
                <a:solidFill>
                  <a:prstClr val="white"/>
                </a:solidFill>
                <a:latin typeface="Arial" pitchFamily="34" charset="0"/>
                <a:cs typeface="Lucida Sans Unicode" pitchFamily="34" charset="0"/>
              </a:rPr>
              <a:t>City of Alexandria, Virginia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8313815"/>
            <a:ext cx="2286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11480" indent="-41148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57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7200" y="342900"/>
            <a:ext cx="17391888" cy="710488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12094877" y="6305388"/>
            <a:ext cx="5752858" cy="1071039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5238641" y="6112935"/>
            <a:ext cx="11089030" cy="127520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5657456" y="6131343"/>
            <a:ext cx="10935960" cy="1161408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11218978" y="6111261"/>
            <a:ext cx="6616000" cy="977324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solidFill>
                <a:prstClr val="black"/>
              </a:solidFill>
              <a:cs typeface="Lucida Sans Unicode" pitchFamily="34" charset="0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423330" y="6087833"/>
            <a:ext cx="17446752" cy="1994811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solidFill>
                <a:prstClr val="black"/>
              </a:solidFill>
              <a:cs typeface="Lucida Sans Unicod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064" y="3695340"/>
            <a:ext cx="15544800" cy="2286000"/>
          </a:xfrm>
        </p:spPr>
        <p:txBody>
          <a:bodyPr anchor="t">
            <a:normAutofit/>
          </a:bodyPr>
          <a:lstStyle>
            <a:lvl1pPr algn="ctr">
              <a:defRPr sz="6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730" y="2156173"/>
            <a:ext cx="12835468" cy="1409702"/>
          </a:xfrm>
        </p:spPr>
        <p:txBody>
          <a:bodyPr anchor="b">
            <a:normAutofit/>
          </a:bodyPr>
          <a:lstStyle>
            <a:lvl1pPr marL="0" indent="0" algn="ctr">
              <a:buNone/>
              <a:defRPr sz="3000">
                <a:solidFill>
                  <a:srgbClr val="FFFFFF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9EE0-C840-4BBB-A8DF-E9D2197043BD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30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03"/>
          <p:cNvSpPr txBox="1">
            <a:spLocks noGrp="1"/>
          </p:cNvSpPr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622" name="Google Shape;622;p103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endParaRPr/>
          </a:p>
        </p:txBody>
      </p:sp>
      <p:sp>
        <p:nvSpPr>
          <p:cNvPr id="623" name="Google Shape;623;p10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78550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04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9pPr>
          </a:lstStyle>
          <a:p>
            <a:endParaRPr/>
          </a:p>
        </p:txBody>
      </p:sp>
      <p:sp>
        <p:nvSpPr>
          <p:cNvPr id="626" name="Google Shape;626;p10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7237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0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10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85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0" name="Google Shape;630;p10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8327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0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106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1pPr>
            <a:lvl2pPr marL="1828800" lvl="1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9pPr>
          </a:lstStyle>
          <a:p>
            <a:endParaRPr/>
          </a:p>
        </p:txBody>
      </p:sp>
      <p:sp>
        <p:nvSpPr>
          <p:cNvPr id="634" name="Google Shape;634;p106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1pPr>
            <a:lvl2pPr marL="1828800" lvl="1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9pPr>
          </a:lstStyle>
          <a:p>
            <a:endParaRPr/>
          </a:p>
        </p:txBody>
      </p:sp>
      <p:sp>
        <p:nvSpPr>
          <p:cNvPr id="635" name="Google Shape;635;p10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0216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07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10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2677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08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9pPr>
          </a:lstStyle>
          <a:p>
            <a:endParaRPr/>
          </a:p>
        </p:txBody>
      </p:sp>
      <p:sp>
        <p:nvSpPr>
          <p:cNvPr id="641" name="Google Shape;641;p108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1pPr>
            <a:lvl2pPr marL="1828800" lvl="1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2400"/>
            </a:lvl9pPr>
          </a:lstStyle>
          <a:p>
            <a:endParaRPr/>
          </a:p>
        </p:txBody>
      </p:sp>
      <p:sp>
        <p:nvSpPr>
          <p:cNvPr id="642" name="Google Shape;642;p10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92348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09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9pPr>
          </a:lstStyle>
          <a:p>
            <a:endParaRPr/>
          </a:p>
        </p:txBody>
      </p:sp>
      <p:sp>
        <p:nvSpPr>
          <p:cNvPr id="645" name="Google Shape;645;p10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03462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10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648" name="Google Shape;648;p110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9pPr>
          </a:lstStyle>
          <a:p>
            <a:endParaRPr/>
          </a:p>
        </p:txBody>
      </p:sp>
      <p:sp>
        <p:nvSpPr>
          <p:cNvPr id="649" name="Google Shape;649;p110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9pPr>
          </a:lstStyle>
          <a:p>
            <a:endParaRPr/>
          </a:p>
        </p:txBody>
      </p:sp>
      <p:sp>
        <p:nvSpPr>
          <p:cNvPr id="650" name="Google Shape;650;p110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914400" lvl="0" indent="-685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1" name="Google Shape;651;p1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7585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11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914400" lvl="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54" name="Google Shape;654;p1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9622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12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657" name="Google Shape;657;p112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85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8" name="Google Shape;658;p1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3053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11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368301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Headers 1">
  <p:cSld name="Content with Headers 1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14"/>
          <p:cNvSpPr txBox="1"/>
          <p:nvPr/>
        </p:nvSpPr>
        <p:spPr>
          <a:xfrm>
            <a:off x="1366050" y="9032101"/>
            <a:ext cx="2062800" cy="584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A29AB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Trualta Inc. 2023</a:t>
            </a:r>
            <a:endParaRPr sz="1400">
              <a:solidFill>
                <a:srgbClr val="C0C8E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3" name="Google Shape;663;p114"/>
          <p:cNvSpPr txBox="1">
            <a:spLocks noGrp="1"/>
          </p:cNvSpPr>
          <p:nvPr>
            <p:ph type="title"/>
          </p:nvPr>
        </p:nvSpPr>
        <p:spPr>
          <a:xfrm>
            <a:off x="623400" y="5016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4" name="Google Shape;664;p114"/>
          <p:cNvSpPr txBox="1">
            <a:spLocks noGrp="1"/>
          </p:cNvSpPr>
          <p:nvPr>
            <p:ph type="body" idx="1"/>
          </p:nvPr>
        </p:nvSpPr>
        <p:spPr>
          <a:xfrm>
            <a:off x="623400" y="3712700"/>
            <a:ext cx="17041200" cy="54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22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1828800" lvl="1" indent="-596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2743200" lvl="2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3657600" lvl="3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4572000" lvl="4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5486400" lvl="5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6400800" lvl="6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7315200" lvl="7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8229600" lvl="8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665" name="Google Shape;665;p114"/>
          <p:cNvSpPr txBox="1">
            <a:spLocks noGrp="1"/>
          </p:cNvSpPr>
          <p:nvPr>
            <p:ph type="sldNum" idx="12"/>
          </p:nvPr>
        </p:nvSpPr>
        <p:spPr>
          <a:xfrm>
            <a:off x="16" y="8933646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sz="800"/>
          </a:p>
        </p:txBody>
      </p:sp>
      <p:sp>
        <p:nvSpPr>
          <p:cNvPr id="666" name="Google Shape;666;p114"/>
          <p:cNvSpPr txBox="1">
            <a:spLocks noGrp="1"/>
          </p:cNvSpPr>
          <p:nvPr>
            <p:ph type="title" idx="2"/>
          </p:nvPr>
        </p:nvSpPr>
        <p:spPr>
          <a:xfrm>
            <a:off x="623400" y="2157896"/>
            <a:ext cx="170412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 Sans ExtraBold"/>
              <a:buNone/>
              <a:defRPr sz="36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7" name="Google Shape;667;p114"/>
          <p:cNvSpPr txBox="1">
            <a:spLocks noGrp="1"/>
          </p:cNvSpPr>
          <p:nvPr>
            <p:ph type="title" idx="3"/>
          </p:nvPr>
        </p:nvSpPr>
        <p:spPr>
          <a:xfrm>
            <a:off x="639612" y="2767488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Sans"/>
              <a:buNone/>
              <a:defRPr sz="2800" b="1">
                <a:solidFill>
                  <a:schemeClr val="accent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5937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Graphic">
  <p:cSld name="Title with Graphic">
    <p:bg>
      <p:bgPr>
        <a:solidFill>
          <a:srgbClr val="0B3B5C"/>
        </a:solidFill>
        <a:effectLst/>
      </p:bgPr>
    </p:bg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11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1" y="3928903"/>
            <a:ext cx="18288006" cy="6357954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115"/>
          <p:cNvSpPr/>
          <p:nvPr/>
        </p:nvSpPr>
        <p:spPr>
          <a:xfrm>
            <a:off x="0" y="10105050"/>
            <a:ext cx="8352600" cy="181800"/>
          </a:xfrm>
          <a:prstGeom prst="rect">
            <a:avLst/>
          </a:prstGeom>
          <a:solidFill>
            <a:srgbClr val="FFB1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pic>
        <p:nvPicPr>
          <p:cNvPr id="671" name="Google Shape;671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2" y="914392"/>
            <a:ext cx="3178004" cy="150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115"/>
          <p:cNvPicPr preferRelativeResize="0"/>
          <p:nvPr/>
        </p:nvPicPr>
        <p:blipFill rotWithShape="1">
          <a:blip r:embed="rId4">
            <a:alphaModFix/>
          </a:blip>
          <a:srcRect l="10152"/>
          <a:stretch/>
        </p:blipFill>
        <p:spPr>
          <a:xfrm flipH="1">
            <a:off x="11759254" y="1964501"/>
            <a:ext cx="6528748" cy="63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115"/>
          <p:cNvSpPr txBox="1">
            <a:spLocks noGrp="1"/>
          </p:cNvSpPr>
          <p:nvPr>
            <p:ph type="title"/>
          </p:nvPr>
        </p:nvSpPr>
        <p:spPr>
          <a:xfrm>
            <a:off x="661200" y="6826250"/>
            <a:ext cx="9974400" cy="24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674" name="Google Shape;674;p115"/>
          <p:cNvSpPr txBox="1">
            <a:spLocks noGrp="1"/>
          </p:cNvSpPr>
          <p:nvPr>
            <p:ph type="sldNum" idx="12"/>
          </p:nvPr>
        </p:nvSpPr>
        <p:spPr>
          <a:xfrm>
            <a:off x="17113568" y="9499702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1pPr>
            <a:lvl2pPr lvl="1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2pPr>
            <a:lvl3pPr lvl="2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3pPr>
            <a:lvl4pPr lvl="3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4pPr>
            <a:lvl5pPr lvl="4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5pPr>
            <a:lvl6pPr lvl="5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6pPr>
            <a:lvl7pPr lvl="6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7pPr>
            <a:lvl8pPr lvl="7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8pPr>
            <a:lvl9pPr lvl="8">
              <a:buNone/>
              <a:defRPr sz="26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911034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16"/>
          <p:cNvSpPr txBox="1">
            <a:spLocks noGrp="1"/>
          </p:cNvSpPr>
          <p:nvPr>
            <p:ph type="body" idx="1"/>
          </p:nvPr>
        </p:nvSpPr>
        <p:spPr>
          <a:xfrm>
            <a:off x="623400" y="2157900"/>
            <a:ext cx="17041200" cy="69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223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"/>
              <a:buChar char="»"/>
              <a:defRPr sz="2200">
                <a:latin typeface="Nunito"/>
                <a:ea typeface="Nunito"/>
                <a:cs typeface="Nunito"/>
                <a:sym typeface="Nunito"/>
              </a:defRPr>
            </a:lvl1pPr>
            <a:lvl2pPr marL="1828800" lvl="1" indent="-5969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"/>
              <a:buChar char="»"/>
              <a:defRPr sz="2200">
                <a:latin typeface="Nunito"/>
                <a:ea typeface="Nunito"/>
                <a:cs typeface="Nunito"/>
                <a:sym typeface="Nunito"/>
              </a:defRPr>
            </a:lvl2pPr>
            <a:lvl3pPr marL="2743200" lvl="2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■"/>
              <a:defRPr sz="2200">
                <a:latin typeface="Nunito"/>
                <a:ea typeface="Nunito"/>
                <a:cs typeface="Nunito"/>
                <a:sym typeface="Nunito"/>
              </a:defRPr>
            </a:lvl3pPr>
            <a:lvl4pPr marL="3657600" lvl="3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4pPr>
            <a:lvl5pPr marL="4572000" lvl="4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○"/>
              <a:defRPr sz="2200">
                <a:latin typeface="Nunito"/>
                <a:ea typeface="Nunito"/>
                <a:cs typeface="Nunito"/>
                <a:sym typeface="Nunito"/>
              </a:defRPr>
            </a:lvl5pPr>
            <a:lvl6pPr marL="5486400" lvl="5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■"/>
              <a:defRPr sz="2200">
                <a:latin typeface="Nunito"/>
                <a:ea typeface="Nunito"/>
                <a:cs typeface="Nunito"/>
                <a:sym typeface="Nunito"/>
              </a:defRPr>
            </a:lvl6pPr>
            <a:lvl7pPr marL="6400800" lvl="6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7pPr>
            <a:lvl8pPr marL="7315200" lvl="7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8pPr>
            <a:lvl9pPr marL="8229600" lvl="8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677" name="Google Shape;677;p116"/>
          <p:cNvSpPr txBox="1">
            <a:spLocks noGrp="1"/>
          </p:cNvSpPr>
          <p:nvPr>
            <p:ph type="sldNum" idx="12"/>
          </p:nvPr>
        </p:nvSpPr>
        <p:spPr>
          <a:xfrm>
            <a:off x="16" y="8933646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78" name="Google Shape;678;p116"/>
          <p:cNvSpPr txBox="1">
            <a:spLocks noGrp="1"/>
          </p:cNvSpPr>
          <p:nvPr>
            <p:ph type="title"/>
          </p:nvPr>
        </p:nvSpPr>
        <p:spPr>
          <a:xfrm>
            <a:off x="623400" y="5016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79" name="Google Shape;679;p116"/>
          <p:cNvSpPr txBox="1"/>
          <p:nvPr/>
        </p:nvSpPr>
        <p:spPr>
          <a:xfrm>
            <a:off x="1366050" y="9032101"/>
            <a:ext cx="2062800" cy="584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A29AB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Trualta Inc. 2023</a:t>
            </a:r>
            <a:endParaRPr sz="1400">
              <a:solidFill>
                <a:srgbClr val="C0C8E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09587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xed Left Image and Headers">
  <p:cSld name="Boxed Left Image and Headers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17"/>
          <p:cNvSpPr/>
          <p:nvPr/>
        </p:nvSpPr>
        <p:spPr>
          <a:xfrm>
            <a:off x="914400" y="914400"/>
            <a:ext cx="16459200" cy="8458200"/>
          </a:xfrm>
          <a:prstGeom prst="roundRect">
            <a:avLst>
              <a:gd name="adj" fmla="val 4332"/>
            </a:avLst>
          </a:prstGeom>
          <a:solidFill>
            <a:srgbClr val="DDDDEB">
              <a:alpha val="48730"/>
            </a:srgb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682" name="Google Shape;682;p117"/>
          <p:cNvSpPr>
            <a:spLocks noGrp="1"/>
          </p:cNvSpPr>
          <p:nvPr>
            <p:ph type="pic" idx="2"/>
          </p:nvPr>
        </p:nvSpPr>
        <p:spPr>
          <a:xfrm>
            <a:off x="914400" y="914400"/>
            <a:ext cx="5486400" cy="8458200"/>
          </a:xfrm>
          <a:prstGeom prst="roundRect">
            <a:avLst>
              <a:gd name="adj" fmla="val 6030"/>
            </a:avLst>
          </a:prstGeom>
          <a:noFill/>
          <a:ln>
            <a:noFill/>
          </a:ln>
        </p:spPr>
      </p:sp>
      <p:sp>
        <p:nvSpPr>
          <p:cNvPr id="683" name="Google Shape;683;p117"/>
          <p:cNvSpPr txBox="1">
            <a:spLocks noGrp="1"/>
          </p:cNvSpPr>
          <p:nvPr>
            <p:ph type="body" idx="1"/>
          </p:nvPr>
        </p:nvSpPr>
        <p:spPr>
          <a:xfrm>
            <a:off x="7329000" y="4627100"/>
            <a:ext cx="9843600" cy="43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22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1828800" lvl="1" indent="-596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2743200" lvl="2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3657600" lvl="3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4572000" lvl="4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5486400" lvl="5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6400800" lvl="6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7315200" lvl="7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8229600" lvl="8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684" name="Google Shape;684;p117"/>
          <p:cNvSpPr txBox="1">
            <a:spLocks noGrp="1"/>
          </p:cNvSpPr>
          <p:nvPr>
            <p:ph type="title"/>
          </p:nvPr>
        </p:nvSpPr>
        <p:spPr>
          <a:xfrm>
            <a:off x="7329000" y="3072300"/>
            <a:ext cx="98340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 Sans ExtraBold"/>
              <a:buNone/>
              <a:defRPr sz="36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5" name="Google Shape;685;p117"/>
          <p:cNvSpPr txBox="1">
            <a:spLocks noGrp="1"/>
          </p:cNvSpPr>
          <p:nvPr>
            <p:ph type="title" idx="3"/>
          </p:nvPr>
        </p:nvSpPr>
        <p:spPr>
          <a:xfrm>
            <a:off x="7338356" y="3681896"/>
            <a:ext cx="98340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Sans"/>
              <a:buNone/>
              <a:defRPr sz="2800" b="1">
                <a:solidFill>
                  <a:schemeClr val="accent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6" name="Google Shape;686;p117"/>
          <p:cNvSpPr txBox="1">
            <a:spLocks noGrp="1"/>
          </p:cNvSpPr>
          <p:nvPr>
            <p:ph type="title" idx="4"/>
          </p:nvPr>
        </p:nvSpPr>
        <p:spPr>
          <a:xfrm>
            <a:off x="7329000" y="1416050"/>
            <a:ext cx="98436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0849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Headers and Blank Graphic 1">
  <p:cSld name="Content with Headers and Blank Graphic 1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118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1" y="1"/>
            <a:ext cx="18288006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118"/>
          <p:cNvSpPr txBox="1"/>
          <p:nvPr/>
        </p:nvSpPr>
        <p:spPr>
          <a:xfrm>
            <a:off x="1366050" y="9032101"/>
            <a:ext cx="2062800" cy="584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A29AB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Trualta Inc. 2023</a:t>
            </a:r>
            <a:endParaRPr sz="1400">
              <a:solidFill>
                <a:srgbClr val="C0C8E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90" name="Google Shape;690;p118"/>
          <p:cNvSpPr txBox="1">
            <a:spLocks noGrp="1"/>
          </p:cNvSpPr>
          <p:nvPr>
            <p:ph type="body" idx="1"/>
          </p:nvPr>
        </p:nvSpPr>
        <p:spPr>
          <a:xfrm>
            <a:off x="623400" y="3712700"/>
            <a:ext cx="17041200" cy="54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22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1828800" lvl="1" indent="-596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2743200" lvl="2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3657600" lvl="3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4572000" lvl="4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5486400" lvl="5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6400800" lvl="6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7315200" lvl="7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8229600" lvl="8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691" name="Google Shape;691;p118"/>
          <p:cNvSpPr txBox="1">
            <a:spLocks noGrp="1"/>
          </p:cNvSpPr>
          <p:nvPr>
            <p:ph type="sldNum" idx="12"/>
          </p:nvPr>
        </p:nvSpPr>
        <p:spPr>
          <a:xfrm>
            <a:off x="16" y="8933646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sz="800"/>
          </a:p>
        </p:txBody>
      </p:sp>
      <p:sp>
        <p:nvSpPr>
          <p:cNvPr id="692" name="Google Shape;692;p118"/>
          <p:cNvSpPr txBox="1">
            <a:spLocks noGrp="1"/>
          </p:cNvSpPr>
          <p:nvPr>
            <p:ph type="title"/>
          </p:nvPr>
        </p:nvSpPr>
        <p:spPr>
          <a:xfrm>
            <a:off x="623400" y="2157896"/>
            <a:ext cx="170412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 Sans ExtraBold"/>
              <a:buNone/>
              <a:defRPr sz="36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93" name="Google Shape;693;p118"/>
          <p:cNvSpPr txBox="1">
            <a:spLocks noGrp="1"/>
          </p:cNvSpPr>
          <p:nvPr>
            <p:ph type="title" idx="2"/>
          </p:nvPr>
        </p:nvSpPr>
        <p:spPr>
          <a:xfrm>
            <a:off x="639612" y="2767488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Sans"/>
              <a:buNone/>
              <a:defRPr sz="2800" b="1">
                <a:solidFill>
                  <a:schemeClr val="accent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94" name="Google Shape;694;p118"/>
          <p:cNvSpPr txBox="1">
            <a:spLocks noGrp="1"/>
          </p:cNvSpPr>
          <p:nvPr>
            <p:ph type="title" idx="3"/>
          </p:nvPr>
        </p:nvSpPr>
        <p:spPr>
          <a:xfrm>
            <a:off x="623400" y="5016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95" name="Google Shape;695;p118"/>
          <p:cNvSpPr>
            <a:spLocks noGrp="1"/>
          </p:cNvSpPr>
          <p:nvPr>
            <p:ph type="pic" idx="4"/>
          </p:nvPr>
        </p:nvSpPr>
        <p:spPr>
          <a:xfrm>
            <a:off x="13651150" y="6112200"/>
            <a:ext cx="3469800" cy="3242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69128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Blank Graphic">
  <p:cSld name="Content with Blank Graphic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119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1" y="1"/>
            <a:ext cx="18288006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119"/>
          <p:cNvSpPr txBox="1"/>
          <p:nvPr/>
        </p:nvSpPr>
        <p:spPr>
          <a:xfrm>
            <a:off x="1366050" y="9032101"/>
            <a:ext cx="2062800" cy="584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A29AB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Trualta Inc. 2023</a:t>
            </a:r>
            <a:endParaRPr sz="1400">
              <a:solidFill>
                <a:srgbClr val="C0C8E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99" name="Google Shape;699;p119"/>
          <p:cNvSpPr txBox="1">
            <a:spLocks noGrp="1"/>
          </p:cNvSpPr>
          <p:nvPr>
            <p:ph type="sldNum" idx="12"/>
          </p:nvPr>
        </p:nvSpPr>
        <p:spPr>
          <a:xfrm>
            <a:off x="16" y="8933646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sz="1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sz="800"/>
          </a:p>
        </p:txBody>
      </p:sp>
      <p:sp>
        <p:nvSpPr>
          <p:cNvPr id="700" name="Google Shape;700;p119"/>
          <p:cNvSpPr txBox="1">
            <a:spLocks noGrp="1"/>
          </p:cNvSpPr>
          <p:nvPr>
            <p:ph type="title"/>
          </p:nvPr>
        </p:nvSpPr>
        <p:spPr>
          <a:xfrm>
            <a:off x="623400" y="5016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1" name="Google Shape;701;p119"/>
          <p:cNvSpPr>
            <a:spLocks noGrp="1"/>
          </p:cNvSpPr>
          <p:nvPr>
            <p:ph type="pic" idx="2"/>
          </p:nvPr>
        </p:nvSpPr>
        <p:spPr>
          <a:xfrm>
            <a:off x="13651150" y="6112200"/>
            <a:ext cx="3469800" cy="3242400"/>
          </a:xfrm>
          <a:prstGeom prst="rect">
            <a:avLst/>
          </a:prstGeom>
          <a:noFill/>
          <a:ln>
            <a:noFill/>
          </a:ln>
        </p:spPr>
      </p:sp>
      <p:sp>
        <p:nvSpPr>
          <p:cNvPr id="702" name="Google Shape;702;p119"/>
          <p:cNvSpPr txBox="1">
            <a:spLocks noGrp="1"/>
          </p:cNvSpPr>
          <p:nvPr>
            <p:ph type="body" idx="1"/>
          </p:nvPr>
        </p:nvSpPr>
        <p:spPr>
          <a:xfrm>
            <a:off x="623400" y="2157900"/>
            <a:ext cx="17041200" cy="69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223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"/>
              <a:buChar char="»"/>
              <a:defRPr sz="2200">
                <a:latin typeface="Nunito"/>
                <a:ea typeface="Nunito"/>
                <a:cs typeface="Nunito"/>
                <a:sym typeface="Nunito"/>
              </a:defRPr>
            </a:lvl1pPr>
            <a:lvl2pPr marL="1828800" lvl="1" indent="-5969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"/>
              <a:buChar char="»"/>
              <a:defRPr sz="2200">
                <a:latin typeface="Nunito"/>
                <a:ea typeface="Nunito"/>
                <a:cs typeface="Nunito"/>
                <a:sym typeface="Nunito"/>
              </a:defRPr>
            </a:lvl2pPr>
            <a:lvl3pPr marL="2743200" lvl="2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■"/>
              <a:defRPr sz="2200">
                <a:latin typeface="Nunito"/>
                <a:ea typeface="Nunito"/>
                <a:cs typeface="Nunito"/>
                <a:sym typeface="Nunito"/>
              </a:defRPr>
            </a:lvl3pPr>
            <a:lvl4pPr marL="3657600" lvl="3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4pPr>
            <a:lvl5pPr marL="4572000" lvl="4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○"/>
              <a:defRPr sz="2200">
                <a:latin typeface="Nunito"/>
                <a:ea typeface="Nunito"/>
                <a:cs typeface="Nunito"/>
                <a:sym typeface="Nunito"/>
              </a:defRPr>
            </a:lvl5pPr>
            <a:lvl6pPr marL="5486400" lvl="5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■"/>
              <a:defRPr sz="2200">
                <a:latin typeface="Nunito"/>
                <a:ea typeface="Nunito"/>
                <a:cs typeface="Nunito"/>
                <a:sym typeface="Nunito"/>
              </a:defRPr>
            </a:lvl6pPr>
            <a:lvl7pPr marL="6400800" lvl="6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7pPr>
            <a:lvl8pPr marL="7315200" lvl="7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8pPr>
            <a:lvl9pPr marL="8229600" lvl="8" indent="-558800"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"/>
              <a:buChar char="●"/>
              <a:defRPr sz="22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50117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Image with Content and Headers">
  <p:cSld name="Right Image with Content and Headers"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120"/>
          <p:cNvSpPr txBox="1">
            <a:spLocks noGrp="1"/>
          </p:cNvSpPr>
          <p:nvPr>
            <p:ph type="body" idx="1"/>
          </p:nvPr>
        </p:nvSpPr>
        <p:spPr>
          <a:xfrm>
            <a:off x="623400" y="3712704"/>
            <a:ext cx="10812600" cy="54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22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1828800" lvl="1" indent="-596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2743200" lvl="2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3657600" lvl="3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4572000" lvl="4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5486400" lvl="5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6400800" lvl="6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7315200" lvl="7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8229600" lvl="8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705" name="Google Shape;705;p120"/>
          <p:cNvSpPr txBox="1">
            <a:spLocks noGrp="1"/>
          </p:cNvSpPr>
          <p:nvPr>
            <p:ph type="title"/>
          </p:nvPr>
        </p:nvSpPr>
        <p:spPr>
          <a:xfrm>
            <a:off x="623400" y="2157900"/>
            <a:ext cx="108126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 Sans ExtraBold"/>
              <a:buNone/>
              <a:defRPr sz="36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6" name="Google Shape;706;p120"/>
          <p:cNvSpPr txBox="1">
            <a:spLocks noGrp="1"/>
          </p:cNvSpPr>
          <p:nvPr>
            <p:ph type="title" idx="2"/>
          </p:nvPr>
        </p:nvSpPr>
        <p:spPr>
          <a:xfrm>
            <a:off x="633686" y="2767492"/>
            <a:ext cx="108126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Sans"/>
              <a:buNone/>
              <a:defRPr sz="2800" b="1">
                <a:solidFill>
                  <a:schemeClr val="accent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7" name="Google Shape;707;p120"/>
          <p:cNvSpPr>
            <a:spLocks noGrp="1"/>
          </p:cNvSpPr>
          <p:nvPr>
            <p:ph type="pic" idx="3"/>
          </p:nvPr>
        </p:nvSpPr>
        <p:spPr>
          <a:xfrm>
            <a:off x="11893600" y="914400"/>
            <a:ext cx="5486400" cy="8505000"/>
          </a:xfrm>
          <a:prstGeom prst="roundRect">
            <a:avLst>
              <a:gd name="adj" fmla="val 6030"/>
            </a:avLst>
          </a:prstGeom>
          <a:noFill/>
          <a:ln>
            <a:noFill/>
          </a:ln>
        </p:spPr>
      </p:sp>
      <p:sp>
        <p:nvSpPr>
          <p:cNvPr id="708" name="Google Shape;708;p120"/>
          <p:cNvSpPr txBox="1">
            <a:spLocks noGrp="1"/>
          </p:cNvSpPr>
          <p:nvPr>
            <p:ph type="title" idx="4"/>
          </p:nvPr>
        </p:nvSpPr>
        <p:spPr>
          <a:xfrm>
            <a:off x="623400" y="501650"/>
            <a:ext cx="108126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9" name="Google Shape;709;p120"/>
          <p:cNvSpPr txBox="1"/>
          <p:nvPr/>
        </p:nvSpPr>
        <p:spPr>
          <a:xfrm>
            <a:off x="661200" y="9032101"/>
            <a:ext cx="2062800" cy="584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A29AB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Trualta Inc. 2024</a:t>
            </a:r>
            <a:endParaRPr sz="1400">
              <a:solidFill>
                <a:srgbClr val="A29AB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792335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xed Headers, Right Image">
  <p:cSld name="Boxed Headers, Right Image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21"/>
          <p:cNvSpPr/>
          <p:nvPr/>
        </p:nvSpPr>
        <p:spPr>
          <a:xfrm>
            <a:off x="914400" y="914400"/>
            <a:ext cx="16459200" cy="8458200"/>
          </a:xfrm>
          <a:prstGeom prst="roundRect">
            <a:avLst>
              <a:gd name="adj" fmla="val 4332"/>
            </a:avLst>
          </a:prstGeom>
          <a:solidFill>
            <a:srgbClr val="DDDDEB">
              <a:alpha val="48730"/>
            </a:srgb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712" name="Google Shape;712;p121"/>
          <p:cNvSpPr>
            <a:spLocks noGrp="1"/>
          </p:cNvSpPr>
          <p:nvPr>
            <p:ph type="pic" idx="2"/>
          </p:nvPr>
        </p:nvSpPr>
        <p:spPr>
          <a:xfrm>
            <a:off x="11893600" y="914400"/>
            <a:ext cx="5486400" cy="8458200"/>
          </a:xfrm>
          <a:prstGeom prst="roundRect">
            <a:avLst>
              <a:gd name="adj" fmla="val 6030"/>
            </a:avLst>
          </a:prstGeom>
          <a:noFill/>
          <a:ln>
            <a:noFill/>
          </a:ln>
        </p:spPr>
      </p:sp>
      <p:sp>
        <p:nvSpPr>
          <p:cNvPr id="713" name="Google Shape;713;p121"/>
          <p:cNvSpPr txBox="1">
            <a:spLocks noGrp="1"/>
          </p:cNvSpPr>
          <p:nvPr>
            <p:ph type="body" idx="1"/>
          </p:nvPr>
        </p:nvSpPr>
        <p:spPr>
          <a:xfrm>
            <a:off x="1537800" y="4627100"/>
            <a:ext cx="9843600" cy="45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22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3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1828800" lvl="1" indent="-596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1100"/>
              <a:buFont typeface="Nunito Sans"/>
              <a:buChar char="»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2743200" lvl="2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3657600" lvl="3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4572000" lvl="4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8729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5486400" lvl="5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L="6400800" lvl="6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L="7315200" lvl="7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L="8229600" lvl="8" indent="-55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unito Sans"/>
              <a:buChar char="●"/>
              <a:defRPr sz="22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714" name="Google Shape;714;p121"/>
          <p:cNvSpPr txBox="1">
            <a:spLocks noGrp="1"/>
          </p:cNvSpPr>
          <p:nvPr>
            <p:ph type="title"/>
          </p:nvPr>
        </p:nvSpPr>
        <p:spPr>
          <a:xfrm>
            <a:off x="1537800" y="3072300"/>
            <a:ext cx="98340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unito Sans ExtraBold"/>
              <a:buNone/>
              <a:defRPr sz="36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5" name="Google Shape;715;p121"/>
          <p:cNvSpPr txBox="1">
            <a:spLocks noGrp="1"/>
          </p:cNvSpPr>
          <p:nvPr>
            <p:ph type="title" idx="3"/>
          </p:nvPr>
        </p:nvSpPr>
        <p:spPr>
          <a:xfrm>
            <a:off x="1547156" y="3681896"/>
            <a:ext cx="98340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Sans"/>
              <a:buNone/>
              <a:defRPr sz="2800" b="1">
                <a:solidFill>
                  <a:schemeClr val="accent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6" name="Google Shape;716;p121"/>
          <p:cNvSpPr txBox="1">
            <a:spLocks noGrp="1"/>
          </p:cNvSpPr>
          <p:nvPr>
            <p:ph type="title" idx="4"/>
          </p:nvPr>
        </p:nvSpPr>
        <p:spPr>
          <a:xfrm>
            <a:off x="1537800" y="1416050"/>
            <a:ext cx="98436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6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76442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Green 1">
  <p:cSld name="Divider Green 1">
    <p:bg>
      <p:bgPr>
        <a:solidFill>
          <a:srgbClr val="378729"/>
        </a:solidFill>
        <a:effectLst/>
      </p:bgPr>
    </p:bg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122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1" y="3929053"/>
            <a:ext cx="18288006" cy="6357954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122"/>
          <p:cNvSpPr/>
          <p:nvPr/>
        </p:nvSpPr>
        <p:spPr>
          <a:xfrm>
            <a:off x="0" y="10105050"/>
            <a:ext cx="8352600" cy="181800"/>
          </a:xfrm>
          <a:prstGeom prst="rect">
            <a:avLst/>
          </a:prstGeom>
          <a:solidFill>
            <a:srgbClr val="FFB1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720" name="Google Shape;720;p122"/>
          <p:cNvSpPr txBox="1">
            <a:spLocks noGrp="1"/>
          </p:cNvSpPr>
          <p:nvPr>
            <p:ph type="title"/>
          </p:nvPr>
        </p:nvSpPr>
        <p:spPr>
          <a:xfrm>
            <a:off x="661200" y="7179688"/>
            <a:ext cx="9974400" cy="243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pic>
        <p:nvPicPr>
          <p:cNvPr id="721" name="Google Shape;721;p122"/>
          <p:cNvPicPr preferRelativeResize="0"/>
          <p:nvPr/>
        </p:nvPicPr>
        <p:blipFill rotWithShape="1">
          <a:blip r:embed="rId3">
            <a:alphaModFix/>
          </a:blip>
          <a:srcRect l="27777" t="19045" r="29421" b="17215"/>
          <a:stretch/>
        </p:blipFill>
        <p:spPr>
          <a:xfrm>
            <a:off x="12629750" y="2206350"/>
            <a:ext cx="4928696" cy="7340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0051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6">
  <p:cSld name="Layout 16"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23"/>
          <p:cNvSpPr/>
          <p:nvPr/>
        </p:nvSpPr>
        <p:spPr>
          <a:xfrm>
            <a:off x="200" y="0"/>
            <a:ext cx="18288000" cy="10287000"/>
          </a:xfrm>
          <a:prstGeom prst="rect">
            <a:avLst/>
          </a:prstGeom>
          <a:solidFill>
            <a:srgbClr val="ECF3F8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123"/>
          <p:cNvSpPr/>
          <p:nvPr/>
        </p:nvSpPr>
        <p:spPr>
          <a:xfrm>
            <a:off x="0" y="0"/>
            <a:ext cx="18288000" cy="252600"/>
          </a:xfrm>
          <a:prstGeom prst="rect">
            <a:avLst/>
          </a:prstGeom>
          <a:solidFill>
            <a:srgbClr val="1676B8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123"/>
          <p:cNvSpPr/>
          <p:nvPr/>
        </p:nvSpPr>
        <p:spPr>
          <a:xfrm>
            <a:off x="0" y="0"/>
            <a:ext cx="2398200" cy="252600"/>
          </a:xfrm>
          <a:prstGeom prst="rect">
            <a:avLst/>
          </a:prstGeom>
          <a:solidFill>
            <a:srgbClr val="5C9FCD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 b="0" i="0" u="none" strike="noStrike" cap="none">
              <a:solidFill>
                <a:srgbClr val="ECF3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123"/>
          <p:cNvSpPr txBox="1">
            <a:spLocks noGrp="1"/>
          </p:cNvSpPr>
          <p:nvPr>
            <p:ph type="title"/>
          </p:nvPr>
        </p:nvSpPr>
        <p:spPr>
          <a:xfrm>
            <a:off x="4313100" y="1291850"/>
            <a:ext cx="9661800" cy="16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6B8"/>
              </a:buClr>
              <a:buSzPts val="2400"/>
              <a:buFont typeface="Raleway SemiBold"/>
              <a:buNone/>
              <a:defRPr sz="4800" b="0" i="0" u="none" strike="noStrike" cap="none">
                <a:solidFill>
                  <a:srgbClr val="1676B8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663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7200" y="342900"/>
            <a:ext cx="17391888" cy="370332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423330" y="2519144"/>
            <a:ext cx="17446752" cy="1994811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>
                <a:solidFill>
                  <a:prstClr val="black"/>
                </a:solidFill>
                <a:cs typeface="Lucida Sans Unicode" pitchFamily="34" charset="0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7492"/>
            <a:ext cx="14478000" cy="1892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4135" y="4013200"/>
            <a:ext cx="14816666" cy="5176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2176" y="9375245"/>
            <a:ext cx="2323652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fld id="{2DF49EE0-C840-4BBB-A8DF-E9D2197043BD}" type="slidenum">
              <a:rPr lang="en-US" smtClean="0">
                <a:solidFill>
                  <a:srgbClr val="073E87"/>
                </a:solidFill>
                <a:cs typeface="Lucida Sans Unicode" pitchFamily="34" charset="0"/>
              </a:rPr>
              <a:pPr/>
              <a:t>‹#›</a:t>
            </a:fld>
            <a:endParaRPr lang="en-US" dirty="0">
              <a:solidFill>
                <a:srgbClr val="073E87"/>
              </a:solidFill>
              <a:cs typeface="Lucida Sans Unicode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043" y="800101"/>
            <a:ext cx="1564114" cy="11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8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ctr" defTabSz="1371600" rtl="0" eaLnBrk="1" latinLnBrk="0" hangingPunct="1">
        <a:spcBef>
          <a:spcPct val="0"/>
        </a:spcBef>
        <a:buNone/>
        <a:defRPr sz="5400" b="1" i="0" kern="1200" baseline="0">
          <a:solidFill>
            <a:srgbClr val="FFFFFF"/>
          </a:solidFill>
          <a:latin typeface="Arial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13716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itchFamily="2" charset="2"/>
        <a:buChar char="§"/>
        <a:defRPr sz="36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1pPr>
      <a:lvl2pPr marL="864395" indent="-411480" algn="l" defTabSz="13716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"/>
        <a:defRPr sz="33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2pPr>
      <a:lvl3pPr marL="1283495" indent="-342900" algn="l" defTabSz="1371600" rtl="0" eaLnBrk="1" latinLnBrk="0" hangingPunct="1">
        <a:spcBef>
          <a:spcPct val="20000"/>
        </a:spcBef>
        <a:buClr>
          <a:schemeClr val="accent1"/>
        </a:buClr>
        <a:buSzPct val="100000"/>
        <a:buFont typeface="Wingdings" pitchFamily="2" charset="2"/>
        <a:buChar char="§"/>
        <a:defRPr sz="30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3pPr>
      <a:lvl4pPr marL="1714500" indent="-342900" algn="l" defTabSz="13716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27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4pPr>
      <a:lvl5pPr marL="2194560" indent="-342900" algn="l" defTabSz="1371600" rtl="0" eaLnBrk="1" latinLnBrk="0" hangingPunct="1">
        <a:spcBef>
          <a:spcPct val="20000"/>
        </a:spcBef>
        <a:buClr>
          <a:schemeClr val="accent1"/>
        </a:buClr>
        <a:buSzPct val="100000"/>
        <a:buFont typeface="Courier New" pitchFamily="49" charset="0"/>
        <a:buChar char="o"/>
        <a:defRPr sz="2400" kern="1200" baseline="0">
          <a:solidFill>
            <a:schemeClr val="tx2"/>
          </a:solidFill>
          <a:latin typeface="Arial" pitchFamily="34" charset="0"/>
          <a:ea typeface="+mn-ea"/>
          <a:cs typeface="+mn-cs"/>
        </a:defRPr>
      </a:lvl5pPr>
      <a:lvl6pPr marL="2674620" indent="-342900" algn="l" defTabSz="1371600" rtl="0" eaLnBrk="1" latinLnBrk="0" hangingPunct="1">
        <a:spcBef>
          <a:spcPts val="576"/>
        </a:spcBef>
        <a:buClr>
          <a:schemeClr val="accent1"/>
        </a:buClr>
        <a:buFont typeface="Symbol" pitchFamily="18" charset="2"/>
        <a:buChar char="*"/>
        <a:defRPr sz="2100" kern="1200">
          <a:solidFill>
            <a:schemeClr val="tx2"/>
          </a:solidFill>
          <a:latin typeface="+mn-lt"/>
          <a:ea typeface="+mn-ea"/>
          <a:cs typeface="+mn-cs"/>
        </a:defRPr>
      </a:lvl6pPr>
      <a:lvl7pPr marL="3154680" indent="-342900" algn="l" defTabSz="1371600" rtl="0" eaLnBrk="1" latinLnBrk="0" hangingPunct="1">
        <a:spcBef>
          <a:spcPts val="576"/>
        </a:spcBef>
        <a:buClr>
          <a:schemeClr val="accent1"/>
        </a:buClr>
        <a:buFont typeface="Symbol" pitchFamily="18" charset="2"/>
        <a:buChar char="*"/>
        <a:defRPr sz="2100" kern="1200">
          <a:solidFill>
            <a:schemeClr val="tx2"/>
          </a:solidFill>
          <a:latin typeface="+mn-lt"/>
          <a:ea typeface="+mn-ea"/>
          <a:cs typeface="+mn-cs"/>
        </a:defRPr>
      </a:lvl7pPr>
      <a:lvl8pPr marL="3634740" indent="-342900" algn="l" defTabSz="1371600" rtl="0" eaLnBrk="1" latinLnBrk="0" hangingPunct="1">
        <a:spcBef>
          <a:spcPts val="576"/>
        </a:spcBef>
        <a:buClr>
          <a:schemeClr val="accent1"/>
        </a:buClr>
        <a:buFont typeface="Symbol" pitchFamily="18" charset="2"/>
        <a:buChar char="*"/>
        <a:defRPr sz="2100" kern="120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42900" algn="l" defTabSz="1371600" rtl="0" eaLnBrk="1" latinLnBrk="0" hangingPunct="1">
        <a:spcBef>
          <a:spcPts val="576"/>
        </a:spcBef>
        <a:buClr>
          <a:schemeClr val="accent1"/>
        </a:buClr>
        <a:buFont typeface="Symbol" pitchFamily="18" charset="2"/>
        <a:buChar char="*"/>
        <a:defRPr sz="21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2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8" name="Google Shape;618;p102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9" name="Google Shape;619;p10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203442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accares.trualta.com" TargetMode="Externa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omita.afzal@alexandriava.go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AAS@alexandriava.gov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1371600"/>
            <a:ext cx="11658600" cy="2171700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3314700"/>
            <a:ext cx="9601200" cy="5029200"/>
          </a:xfrm>
        </p:spPr>
        <p:txBody>
          <a:bodyPr>
            <a:noAutofit/>
          </a:bodyPr>
          <a:lstStyle/>
          <a:p>
            <a:pPr>
              <a:spcBef>
                <a:spcPts val="1050"/>
              </a:spcBef>
              <a:tabLst>
                <a:tab pos="0" algn="l"/>
                <a:tab pos="1371600" algn="l"/>
                <a:tab pos="2743200" algn="l"/>
                <a:tab pos="4114800" algn="l"/>
                <a:tab pos="5486400" algn="l"/>
                <a:tab pos="6858000" algn="l"/>
                <a:tab pos="8229600" algn="l"/>
                <a:tab pos="9601200" algn="l"/>
                <a:tab pos="10972800" algn="l"/>
                <a:tab pos="12344400" algn="l"/>
                <a:tab pos="13716000" algn="l"/>
                <a:tab pos="15087600" algn="l"/>
              </a:tabLst>
            </a:pPr>
            <a:r>
              <a:rPr lang="en-US" sz="4800" dirty="0">
                <a:solidFill>
                  <a:schemeClr val="tx2">
                    <a:lumMod val="50000"/>
                  </a:schemeClr>
                </a:solidFill>
              </a:rPr>
              <a:t>Resilience and Renewal: Caregiver Workshop</a:t>
            </a:r>
          </a:p>
          <a:p>
            <a:pPr>
              <a:spcBef>
                <a:spcPts val="1050"/>
              </a:spcBef>
              <a:tabLst>
                <a:tab pos="0" algn="l"/>
                <a:tab pos="1371600" algn="l"/>
                <a:tab pos="2743200" algn="l"/>
                <a:tab pos="4114800" algn="l"/>
                <a:tab pos="5486400" algn="l"/>
                <a:tab pos="6858000" algn="l"/>
                <a:tab pos="8229600" algn="l"/>
                <a:tab pos="9601200" algn="l"/>
                <a:tab pos="10972800" algn="l"/>
                <a:tab pos="12344400" algn="l"/>
                <a:tab pos="13716000" algn="l"/>
                <a:tab pos="15087600" algn="l"/>
              </a:tabLst>
            </a:pPr>
            <a:endParaRPr lang="en-US" sz="4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spcBef>
                <a:spcPts val="1050"/>
              </a:spcBef>
              <a:tabLst>
                <a:tab pos="0" algn="l"/>
                <a:tab pos="1371600" algn="l"/>
                <a:tab pos="2743200" algn="l"/>
                <a:tab pos="4114800" algn="l"/>
                <a:tab pos="5486400" algn="l"/>
                <a:tab pos="6858000" algn="l"/>
                <a:tab pos="8229600" algn="l"/>
                <a:tab pos="9601200" algn="l"/>
                <a:tab pos="10972800" algn="l"/>
                <a:tab pos="12344400" algn="l"/>
                <a:tab pos="13716000" algn="l"/>
                <a:tab pos="15087600" algn="l"/>
              </a:tabLst>
            </a:pPr>
            <a:r>
              <a:rPr lang="en-US" sz="4800" dirty="0">
                <a:solidFill>
                  <a:schemeClr val="tx2">
                    <a:lumMod val="50000"/>
                  </a:schemeClr>
                </a:solidFill>
              </a:rPr>
              <a:t>City Resources </a:t>
            </a:r>
          </a:p>
          <a:p>
            <a:pPr>
              <a:spcBef>
                <a:spcPts val="1050"/>
              </a:spcBef>
              <a:tabLst>
                <a:tab pos="0" algn="l"/>
                <a:tab pos="1371600" algn="l"/>
                <a:tab pos="2743200" algn="l"/>
                <a:tab pos="4114800" algn="l"/>
                <a:tab pos="5486400" algn="l"/>
                <a:tab pos="6858000" algn="l"/>
                <a:tab pos="8229600" algn="l"/>
                <a:tab pos="9601200" algn="l"/>
                <a:tab pos="10972800" algn="l"/>
                <a:tab pos="12344400" algn="l"/>
                <a:tab pos="13716000" algn="l"/>
                <a:tab pos="15087600" algn="l"/>
              </a:tabLst>
            </a:pPr>
            <a:r>
              <a:rPr lang="en-US" sz="4800" dirty="0">
                <a:solidFill>
                  <a:schemeClr val="tx2">
                    <a:lumMod val="50000"/>
                  </a:schemeClr>
                </a:solidFill>
              </a:rPr>
              <a:t>for Caregivers</a:t>
            </a:r>
          </a:p>
          <a:p>
            <a:pPr>
              <a:spcBef>
                <a:spcPts val="1050"/>
              </a:spcBef>
              <a:tabLst>
                <a:tab pos="0" algn="l"/>
                <a:tab pos="1371600" algn="l"/>
                <a:tab pos="2743200" algn="l"/>
                <a:tab pos="4114800" algn="l"/>
                <a:tab pos="5486400" algn="l"/>
                <a:tab pos="6858000" algn="l"/>
                <a:tab pos="8229600" algn="l"/>
                <a:tab pos="9601200" algn="l"/>
                <a:tab pos="10972800" algn="l"/>
                <a:tab pos="12344400" algn="l"/>
                <a:tab pos="13716000" algn="l"/>
                <a:tab pos="15087600" algn="l"/>
              </a:tabLst>
            </a:pPr>
            <a:endParaRPr lang="en-US" sz="4200" dirty="0">
              <a:solidFill>
                <a:schemeClr val="tx1"/>
              </a:solidFill>
            </a:endParaRPr>
          </a:p>
          <a:p>
            <a:pPr>
              <a:spcBef>
                <a:spcPts val="1050"/>
              </a:spcBef>
              <a:tabLst>
                <a:tab pos="0" algn="l"/>
                <a:tab pos="1371600" algn="l"/>
                <a:tab pos="2743200" algn="l"/>
                <a:tab pos="4114800" algn="l"/>
                <a:tab pos="5486400" algn="l"/>
                <a:tab pos="6858000" algn="l"/>
                <a:tab pos="8229600" algn="l"/>
                <a:tab pos="9601200" algn="l"/>
                <a:tab pos="10972800" algn="l"/>
                <a:tab pos="12344400" algn="l"/>
                <a:tab pos="13716000" algn="l"/>
                <a:tab pos="15087600" algn="l"/>
              </a:tabLst>
            </a:pPr>
            <a:endParaRPr lang="en-US" sz="4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44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78729">
                <a:alpha val="100000"/>
              </a:srgbClr>
            </a:gs>
            <a:gs pos="100000">
              <a:srgbClr val="1676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60729" y="6787163"/>
            <a:ext cx="6999673" cy="699967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5086ED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22975" y="1088535"/>
            <a:ext cx="15042050" cy="936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30"/>
              </a:lnSpc>
            </a:pPr>
            <a:r>
              <a:rPr lang="en-US" sz="7691" b="1" spc="-492" dirty="0">
                <a:solidFill>
                  <a:srgbClr val="DDDDE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AlexVA.Trualta.com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6934" y="3040056"/>
            <a:ext cx="10880726" cy="6303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0409" lvl="1" indent="-295205" algn="l">
              <a:lnSpc>
                <a:spcPts val="3828"/>
              </a:lnSpc>
              <a:buFont typeface="Arial"/>
              <a:buChar char="•"/>
            </a:pPr>
            <a:r>
              <a:rPr lang="en-US" sz="2734" spc="-109">
                <a:solidFill>
                  <a:srgbClr val="DDDDEB"/>
                </a:solidFill>
                <a:latin typeface="Nunito 1"/>
                <a:ea typeface="Nunito 1"/>
                <a:cs typeface="Nunito 1"/>
                <a:sym typeface="Nunito 1"/>
              </a:rPr>
              <a:t>Interactive eLearning environment; delivering engaging and personalized training.</a:t>
            </a:r>
          </a:p>
          <a:p>
            <a:pPr algn="l">
              <a:lnSpc>
                <a:spcPts val="3828"/>
              </a:lnSpc>
            </a:pPr>
            <a:endParaRPr lang="en-US" sz="2734" spc="-109">
              <a:solidFill>
                <a:srgbClr val="DDDDEB"/>
              </a:solidFill>
              <a:latin typeface="Nunito 1"/>
              <a:ea typeface="Nunito 1"/>
              <a:cs typeface="Nunito 1"/>
              <a:sym typeface="Nunito 1"/>
            </a:endParaRPr>
          </a:p>
          <a:p>
            <a:pPr marL="590409" lvl="1" indent="-295205" algn="l">
              <a:lnSpc>
                <a:spcPts val="3828"/>
              </a:lnSpc>
              <a:buFont typeface="Arial"/>
              <a:buChar char="•"/>
            </a:pPr>
            <a:r>
              <a:rPr lang="en-US" sz="2734" spc="-109">
                <a:solidFill>
                  <a:srgbClr val="DDDDEB"/>
                </a:solidFill>
                <a:latin typeface="Nunito 1"/>
                <a:ea typeface="Nunito 1"/>
                <a:cs typeface="Nunito 1"/>
                <a:sym typeface="Nunito 1"/>
              </a:rPr>
              <a:t>Short, digestable lessons created by experts; professional-level training adapted for informal caregivers.</a:t>
            </a:r>
          </a:p>
          <a:p>
            <a:pPr algn="l">
              <a:lnSpc>
                <a:spcPts val="3828"/>
              </a:lnSpc>
            </a:pPr>
            <a:endParaRPr lang="en-US" sz="2734" spc="-109">
              <a:solidFill>
                <a:srgbClr val="DDDDEB"/>
              </a:solidFill>
              <a:latin typeface="Nunito 1"/>
              <a:ea typeface="Nunito 1"/>
              <a:cs typeface="Nunito 1"/>
              <a:sym typeface="Nunito 1"/>
            </a:endParaRPr>
          </a:p>
          <a:p>
            <a:pPr marL="590409" lvl="1" indent="-295205" algn="l">
              <a:lnSpc>
                <a:spcPts val="3828"/>
              </a:lnSpc>
              <a:buFont typeface="Arial"/>
              <a:buChar char="•"/>
            </a:pPr>
            <a:r>
              <a:rPr lang="en-US" sz="2734" spc="-109">
                <a:solidFill>
                  <a:srgbClr val="DDDDEB"/>
                </a:solidFill>
                <a:latin typeface="Nunito 1"/>
                <a:ea typeface="Nunito 1"/>
                <a:cs typeface="Nunito 1"/>
                <a:sym typeface="Nunito 1"/>
              </a:rPr>
              <a:t>Easy to use for all ages, completely private, and accessible 24/7</a:t>
            </a:r>
          </a:p>
          <a:p>
            <a:pPr algn="l">
              <a:lnSpc>
                <a:spcPts val="3828"/>
              </a:lnSpc>
            </a:pPr>
            <a:endParaRPr lang="en-US" sz="2734" spc="-109">
              <a:solidFill>
                <a:srgbClr val="DDDDEB"/>
              </a:solidFill>
              <a:latin typeface="Nunito 1"/>
              <a:ea typeface="Nunito 1"/>
              <a:cs typeface="Nunito 1"/>
              <a:sym typeface="Nunito 1"/>
            </a:endParaRPr>
          </a:p>
          <a:p>
            <a:pPr marL="590409" lvl="1" indent="-295205" algn="l">
              <a:lnSpc>
                <a:spcPts val="3828"/>
              </a:lnSpc>
              <a:buFont typeface="Arial"/>
              <a:buChar char="•"/>
            </a:pPr>
            <a:r>
              <a:rPr lang="en-US" sz="2734" spc="-109">
                <a:solidFill>
                  <a:srgbClr val="DDDDEB"/>
                </a:solidFill>
                <a:latin typeface="Nunito 1"/>
                <a:ea typeface="Nunito 1"/>
                <a:cs typeface="Nunito 1"/>
                <a:sym typeface="Nunito 1"/>
              </a:rPr>
              <a:t>No app required, view on any browser, computer, laptop, phone or tablet</a:t>
            </a:r>
          </a:p>
          <a:p>
            <a:pPr algn="l">
              <a:lnSpc>
                <a:spcPts val="3828"/>
              </a:lnSpc>
            </a:pPr>
            <a:endParaRPr lang="en-US" sz="2734" spc="-109">
              <a:solidFill>
                <a:srgbClr val="DDDDEB"/>
              </a:solidFill>
              <a:latin typeface="Nunito 1"/>
              <a:ea typeface="Nunito 1"/>
              <a:cs typeface="Nunito 1"/>
              <a:sym typeface="Nunito 1"/>
            </a:endParaRPr>
          </a:p>
          <a:p>
            <a:pPr algn="l">
              <a:lnSpc>
                <a:spcPts val="3828"/>
              </a:lnSpc>
            </a:pPr>
            <a:r>
              <a:rPr lang="en-US" sz="2734" spc="-109">
                <a:solidFill>
                  <a:srgbClr val="DDDDEB"/>
                </a:solidFill>
                <a:latin typeface="Nunito 1"/>
                <a:ea typeface="Nunito 1"/>
                <a:cs typeface="Nunito 1"/>
                <a:sym typeface="Nunito 1"/>
              </a:rPr>
              <a:t>Print material is available to supplement the digital platform</a:t>
            </a:r>
          </a:p>
          <a:p>
            <a:pPr algn="l">
              <a:lnSpc>
                <a:spcPts val="3828"/>
              </a:lnSpc>
              <a:spcBef>
                <a:spcPct val="0"/>
              </a:spcBef>
            </a:pPr>
            <a:endParaRPr lang="en-US" sz="2734" spc="-109">
              <a:solidFill>
                <a:srgbClr val="DDDDEB"/>
              </a:solidFill>
              <a:latin typeface="Nunito 1"/>
              <a:ea typeface="Nunito 1"/>
              <a:cs typeface="Nunito 1"/>
              <a:sym typeface="Nunito 1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214451" y="3664857"/>
            <a:ext cx="8022706" cy="4907222"/>
          </a:xfrm>
          <a:custGeom>
            <a:avLst/>
            <a:gdLst/>
            <a:ahLst/>
            <a:cxnLst/>
            <a:rect l="l" t="t" r="r" b="b"/>
            <a:pathLst>
              <a:path w="8022706" h="4907222">
                <a:moveTo>
                  <a:pt x="0" y="0"/>
                </a:moveTo>
                <a:lnTo>
                  <a:pt x="8022705" y="0"/>
                </a:lnTo>
                <a:lnTo>
                  <a:pt x="8022705" y="4907221"/>
                </a:lnTo>
                <a:lnTo>
                  <a:pt x="0" y="4907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546958" y="-1763493"/>
            <a:ext cx="6999673" cy="699967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5086ED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89BFC27B-CC48-0EF3-8C2A-FAED41DA6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0669" y="3983168"/>
            <a:ext cx="6410270" cy="36045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0B9BA4-0BF0-88FC-2A0A-74C05361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31" y="342559"/>
            <a:ext cx="17137537" cy="960188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8561335">
            <a:off x="10374202" y="930559"/>
            <a:ext cx="1166663" cy="1435892"/>
          </a:xfrm>
          <a:custGeom>
            <a:avLst/>
            <a:gdLst/>
            <a:ahLst/>
            <a:cxnLst/>
            <a:rect l="l" t="t" r="r" b="b"/>
            <a:pathLst>
              <a:path w="1166663" h="1435892">
                <a:moveTo>
                  <a:pt x="0" y="0"/>
                </a:moveTo>
                <a:lnTo>
                  <a:pt x="1166663" y="0"/>
                </a:lnTo>
                <a:lnTo>
                  <a:pt x="1166663" y="1435892"/>
                </a:lnTo>
                <a:lnTo>
                  <a:pt x="0" y="14358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78729">
                <a:alpha val="100000"/>
              </a:srgbClr>
            </a:gs>
            <a:gs pos="100000">
              <a:srgbClr val="1676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77D5DC-FB3E-60C0-5A99-F32FAF97EF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3" t="3743" r="1345" b="2942"/>
          <a:stretch/>
        </p:blipFill>
        <p:spPr>
          <a:xfrm>
            <a:off x="2590799" y="1826698"/>
            <a:ext cx="12725401" cy="7888801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4320286" y="322642"/>
            <a:ext cx="9647428" cy="2175056"/>
          </a:xfrm>
          <a:custGeom>
            <a:avLst/>
            <a:gdLst/>
            <a:ahLst/>
            <a:cxnLst/>
            <a:rect l="l" t="t" r="r" b="b"/>
            <a:pathLst>
              <a:path w="9647428" h="2175056">
                <a:moveTo>
                  <a:pt x="0" y="0"/>
                </a:moveTo>
                <a:lnTo>
                  <a:pt x="9647428" y="0"/>
                </a:lnTo>
                <a:lnTo>
                  <a:pt x="9647428" y="2175057"/>
                </a:lnTo>
                <a:lnTo>
                  <a:pt x="0" y="2175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77281" y="702774"/>
            <a:ext cx="1384985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1"/>
              </a:lnSpc>
            </a:pPr>
            <a:r>
              <a:rPr lang="en-US" sz="6182" b="1" u="sng" spc="-395" dirty="0">
                <a:solidFill>
                  <a:srgbClr val="0B3B5C"/>
                </a:solidFill>
                <a:latin typeface="Aileron Bold"/>
                <a:ea typeface="Aileron Bold"/>
                <a:cs typeface="Aileron Bold"/>
                <a:sym typeface="Aileron Bold"/>
                <a:hlinkClick r:id="rId6" tooltip="http://eaccares.trualta.com"/>
              </a:rPr>
              <a:t>AlexVA.trualta.com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1C78EC-2547-65B1-A033-696E7B98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4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77ACB0-2734-22AA-6B33-FF925EF8F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326" b="184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1087100"/>
          </a:xfrm>
          <a:custGeom>
            <a:avLst/>
            <a:gdLst/>
            <a:ahLst/>
            <a:cxnLst/>
            <a:rect l="l" t="t" r="r" b="b"/>
            <a:pathLst>
              <a:path w="18288000" h="11087100">
                <a:moveTo>
                  <a:pt x="0" y="0"/>
                </a:moveTo>
                <a:lnTo>
                  <a:pt x="18288000" y="0"/>
                </a:lnTo>
                <a:lnTo>
                  <a:pt x="18288000" y="11087100"/>
                </a:lnTo>
                <a:lnTo>
                  <a:pt x="0" y="1108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40537" y="0"/>
            <a:ext cx="11910314" cy="10421525"/>
          </a:xfrm>
          <a:custGeom>
            <a:avLst/>
            <a:gdLst/>
            <a:ahLst/>
            <a:cxnLst/>
            <a:rect l="l" t="t" r="r" b="b"/>
            <a:pathLst>
              <a:path w="11910314" h="10421525">
                <a:moveTo>
                  <a:pt x="0" y="0"/>
                </a:moveTo>
                <a:lnTo>
                  <a:pt x="11910314" y="0"/>
                </a:lnTo>
                <a:lnTo>
                  <a:pt x="11910314" y="10421525"/>
                </a:lnTo>
                <a:lnTo>
                  <a:pt x="0" y="10421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269372" y="0"/>
            <a:ext cx="5018628" cy="3059259"/>
            <a:chOff x="0" y="0"/>
            <a:chExt cx="1321779" cy="8057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21779" cy="805731"/>
            </a:xfrm>
            <a:custGeom>
              <a:avLst/>
              <a:gdLst/>
              <a:ahLst/>
              <a:cxnLst/>
              <a:rect l="l" t="t" r="r" b="b"/>
              <a:pathLst>
                <a:path w="1321779" h="805731">
                  <a:moveTo>
                    <a:pt x="0" y="0"/>
                  </a:moveTo>
                  <a:lnTo>
                    <a:pt x="1321779" y="0"/>
                  </a:lnTo>
                  <a:lnTo>
                    <a:pt x="1321779" y="805731"/>
                  </a:lnTo>
                  <a:lnTo>
                    <a:pt x="0" y="805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21779" cy="843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2859" y="453244"/>
            <a:ext cx="6277483" cy="9422114"/>
          </a:xfrm>
          <a:custGeom>
            <a:avLst/>
            <a:gdLst/>
            <a:ahLst/>
            <a:cxnLst/>
            <a:rect l="l" t="t" r="r" b="b"/>
            <a:pathLst>
              <a:path w="6277483" h="9422114">
                <a:moveTo>
                  <a:pt x="0" y="0"/>
                </a:moveTo>
                <a:lnTo>
                  <a:pt x="6277483" y="0"/>
                </a:lnTo>
                <a:lnTo>
                  <a:pt x="6277483" y="9422114"/>
                </a:lnTo>
                <a:lnTo>
                  <a:pt x="0" y="942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2195" y="2107416"/>
            <a:ext cx="16262398" cy="7874784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127"/>
          <p:cNvSpPr txBox="1">
            <a:spLocks noGrp="1"/>
          </p:cNvSpPr>
          <p:nvPr>
            <p:ph type="sldNum" idx="12"/>
          </p:nvPr>
        </p:nvSpPr>
        <p:spPr>
          <a:xfrm>
            <a:off x="16" y="8933646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/>
          <a:p>
            <a:pPr defTabSz="182880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595959"/>
                </a:solidFill>
              </a:rPr>
              <a:pPr defTabSz="1828800">
                <a:buClr>
                  <a:srgbClr val="000000"/>
                </a:buClr>
              </a:pPr>
              <a:t>9</a:t>
            </a:fld>
            <a:endParaRPr sz="800" kern="0">
              <a:solidFill>
                <a:srgbClr val="595959"/>
              </a:solidFill>
            </a:endParaRPr>
          </a:p>
        </p:txBody>
      </p:sp>
      <p:sp>
        <p:nvSpPr>
          <p:cNvPr id="756" name="Google Shape;756;p127"/>
          <p:cNvSpPr txBox="1">
            <a:spLocks noGrp="1"/>
          </p:cNvSpPr>
          <p:nvPr>
            <p:ph type="title" idx="3"/>
          </p:nvPr>
        </p:nvSpPr>
        <p:spPr>
          <a:xfrm>
            <a:off x="623400" y="5016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 fontScale="90000"/>
          </a:bodyPr>
          <a:lstStyle/>
          <a:p>
            <a:r>
              <a:rPr lang="en"/>
              <a:t>Key Metrics - Adoption</a:t>
            </a:r>
            <a:endParaRPr/>
          </a:p>
        </p:txBody>
      </p:sp>
      <p:sp>
        <p:nvSpPr>
          <p:cNvPr id="757" name="Google Shape;757;p127"/>
          <p:cNvSpPr txBox="1"/>
          <p:nvPr/>
        </p:nvSpPr>
        <p:spPr>
          <a:xfrm>
            <a:off x="5168400" y="2041600"/>
            <a:ext cx="7668000" cy="16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r>
              <a:rPr lang="en" sz="3600" kern="0">
                <a:solidFill>
                  <a:srgbClr val="4285F4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Why are your caregivers coming to Trualta?</a:t>
            </a:r>
            <a:endParaRPr sz="3600" kern="0">
              <a:solidFill>
                <a:srgbClr val="4285F4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36"/>
          <p:cNvSpPr txBox="1">
            <a:spLocks noGrp="1"/>
          </p:cNvSpPr>
          <p:nvPr>
            <p:ph type="sldNum" idx="12"/>
          </p:nvPr>
        </p:nvSpPr>
        <p:spPr>
          <a:xfrm>
            <a:off x="16" y="8933646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/>
          <a:p>
            <a:pPr defTabSz="182880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595959"/>
                </a:solidFill>
              </a:rPr>
              <a:pPr defTabSz="1828800">
                <a:buClr>
                  <a:srgbClr val="000000"/>
                </a:buClr>
              </a:pPr>
              <a:t>10</a:t>
            </a:fld>
            <a:endParaRPr sz="800" kern="0">
              <a:solidFill>
                <a:srgbClr val="595959"/>
              </a:solidFill>
            </a:endParaRPr>
          </a:p>
        </p:txBody>
      </p:sp>
      <p:sp>
        <p:nvSpPr>
          <p:cNvPr id="850" name="Google Shape;850;p136"/>
          <p:cNvSpPr txBox="1">
            <a:spLocks noGrp="1"/>
          </p:cNvSpPr>
          <p:nvPr>
            <p:ph type="title" idx="3"/>
          </p:nvPr>
        </p:nvSpPr>
        <p:spPr>
          <a:xfrm>
            <a:off x="623400" y="5016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 fontScale="90000"/>
          </a:bodyPr>
          <a:lstStyle/>
          <a:p>
            <a:r>
              <a:rPr lang="en"/>
              <a:t>Voice of the AlexVA Caregiver</a:t>
            </a:r>
            <a:endParaRPr/>
          </a:p>
        </p:txBody>
      </p:sp>
      <p:pic>
        <p:nvPicPr>
          <p:cNvPr id="851" name="Google Shape;851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941" y="1810250"/>
            <a:ext cx="11944134" cy="7708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78729">
                <a:alpha val="100000"/>
              </a:srgbClr>
            </a:gs>
            <a:gs pos="100000">
              <a:srgbClr val="1676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qr code with a green arrow&#10;&#10;Description automatically generated">
            <a:extLst>
              <a:ext uri="{FF2B5EF4-FFF2-40B4-BE49-F238E27FC236}">
                <a16:creationId xmlns:a16="http://schemas.microsoft.com/office/drawing/2014/main" id="{C9813C70-2230-F004-5B16-63752D3D1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2705100"/>
            <a:ext cx="7048500" cy="7048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164D21-D417-A4EA-B914-7BCB5D66BFBF}"/>
              </a:ext>
            </a:extLst>
          </p:cNvPr>
          <p:cNvSpPr txBox="1"/>
          <p:nvPr/>
        </p:nvSpPr>
        <p:spPr>
          <a:xfrm>
            <a:off x="4648200" y="876300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Montserrat Black" panose="00000A00000000000000" pitchFamily="2" charset="0"/>
              </a:rPr>
              <a:t>AlexVA.Trualta.com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4E652-06AE-E0F1-35BB-AAB45140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390E3E-3E03-D423-3E34-2D3D7640A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135" y="3619500"/>
            <a:ext cx="14816666" cy="55697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Free bi-monthly support group for older adult caregivers run by a senior therapist with the Older Adult Mental Health Team at the City of Alexandria Community Services Board.</a:t>
            </a:r>
          </a:p>
          <a:p>
            <a:r>
              <a:rPr lang="en-US" dirty="0"/>
              <a:t>Scheduled dates are January, March, and May with a facilitator.</a:t>
            </a:r>
          </a:p>
          <a:p>
            <a:r>
              <a:rPr lang="en-US" dirty="0"/>
              <a:t>Caregivers meet in February, April, and June without a facilitator. </a:t>
            </a:r>
          </a:p>
          <a:p>
            <a:r>
              <a:rPr lang="en-US" dirty="0"/>
              <a:t>Share challenges and experiences.</a:t>
            </a:r>
          </a:p>
          <a:p>
            <a:r>
              <a:rPr lang="en-US" dirty="0"/>
              <a:t>Meetings held the second Thursday of each month from 3-4 p.m. </a:t>
            </a:r>
          </a:p>
          <a:p>
            <a:r>
              <a:rPr lang="en-US" dirty="0"/>
              <a:t>There is no cost to attend.</a:t>
            </a:r>
          </a:p>
          <a:p>
            <a:r>
              <a:rPr lang="en-US" dirty="0">
                <a:hlinkClick r:id="rId3"/>
              </a:rPr>
              <a:t>romita.afzal@alexandriava.gov</a:t>
            </a:r>
            <a:r>
              <a:rPr lang="en-US" dirty="0"/>
              <a:t> | 703.328.8505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24F10D-F710-69AD-EA00-0C47FA89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Caregiver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E9569-6F58-92FC-7AC1-2BDC00DD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F49EE0-C840-4BBB-A8DF-E9D2197043BD}" type="slidenum"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822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5-day per week program, 8 a.m. – 5 p.m. </a:t>
            </a:r>
          </a:p>
          <a:p>
            <a:r>
              <a:rPr lang="en-US" dirty="0"/>
              <a:t>City residents age 55+</a:t>
            </a:r>
          </a:p>
          <a:p>
            <a:r>
              <a:rPr lang="en-US" dirty="0"/>
              <a:t>Therapeutic recreation</a:t>
            </a:r>
          </a:p>
          <a:p>
            <a:r>
              <a:rPr lang="en-US" dirty="0"/>
              <a:t>Nursing service, including medication monitoring and administration</a:t>
            </a:r>
          </a:p>
          <a:p>
            <a:r>
              <a:rPr lang="en-US" dirty="0"/>
              <a:t>Nutritious noon-time meal and snacks</a:t>
            </a:r>
          </a:p>
          <a:p>
            <a:r>
              <a:rPr lang="en-US" dirty="0"/>
              <a:t>Transportation using the DOT program</a:t>
            </a:r>
          </a:p>
          <a:p>
            <a:r>
              <a:rPr lang="en-US" dirty="0"/>
              <a:t>Supportive services for caregivers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 Day Services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2DF49EE0-C840-4BBB-A8DF-E9D2197043BD}" type="slidenum">
              <a:rPr lang="en-US">
                <a:solidFill>
                  <a:srgbClr val="073E87"/>
                </a:solidFill>
              </a:rPr>
              <a:pPr defTabSz="1371600"/>
              <a:t>13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65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3BCD5-9D1D-B335-2EEF-9D22881A4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6F2B39-E4FA-B059-1475-5A2154173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5667" y="3390899"/>
            <a:ext cx="14816666" cy="6532033"/>
          </a:xfrm>
        </p:spPr>
        <p:txBody>
          <a:bodyPr>
            <a:normAutofit/>
          </a:bodyPr>
          <a:lstStyle/>
          <a:p>
            <a:r>
              <a:rPr lang="en-US" dirty="0"/>
              <a:t>Help button that assists in a medical emergency.</a:t>
            </a:r>
          </a:p>
          <a:p>
            <a:r>
              <a:rPr lang="en-US" dirty="0"/>
              <a:t>Lightweight, waterproof and can be worn around the wrist or necklace.  </a:t>
            </a:r>
          </a:p>
          <a:p>
            <a:r>
              <a:rPr lang="en-US" dirty="0"/>
              <a:t>For assistance, press the help button to speak directly through a base unit with an operator in the Response Center. The base unit allows for hands-free, two-way communication.  </a:t>
            </a:r>
          </a:p>
          <a:p>
            <a:r>
              <a:rPr lang="en-US" dirty="0"/>
              <a:t>The operator contacts the appropriate medical personnel and shares the information provided in the subscriber profile.</a:t>
            </a:r>
          </a:p>
          <a:p>
            <a:r>
              <a:rPr lang="en-US" dirty="0"/>
              <a:t>Residents may qualify with an income of less than $1,956.00/month.</a:t>
            </a:r>
          </a:p>
          <a:p>
            <a:r>
              <a:rPr lang="en-US" dirty="0"/>
              <a:t>Apply privately by calling 516.394.2752 or emailing clientsupport@connectamerica.com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D379A7-5F67-97C9-F4BE-6613622E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Emergency Response System (PERS)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430A5-30A8-8724-BB0C-E53E6B6B1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F49EE0-C840-4BBB-A8DF-E9D2197043BD}" type="slidenum"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366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94101" y="3771900"/>
            <a:ext cx="11112500" cy="5715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Division of Aging and Adult Services</a:t>
            </a:r>
          </a:p>
          <a:p>
            <a:pPr marL="452915" lvl="1" indent="0" algn="ctr">
              <a:buNone/>
            </a:pPr>
            <a:r>
              <a:rPr lang="en-US" sz="3600" dirty="0"/>
              <a:t>4850 Mark Center Drive, 9</a:t>
            </a:r>
            <a:r>
              <a:rPr lang="en-US" sz="3600" baseline="30000" dirty="0"/>
              <a:t>th</a:t>
            </a:r>
            <a:r>
              <a:rPr lang="en-US" sz="3600" dirty="0"/>
              <a:t> Floor</a:t>
            </a:r>
          </a:p>
          <a:p>
            <a:pPr marL="452915" lvl="1" indent="0" algn="ctr">
              <a:buNone/>
            </a:pPr>
            <a:r>
              <a:rPr lang="en-US" sz="3600" dirty="0"/>
              <a:t>Alexandria, VA  22311</a:t>
            </a:r>
          </a:p>
          <a:p>
            <a:pPr marL="452915" lvl="1" indent="0" algn="ctr">
              <a:buNone/>
            </a:pPr>
            <a:r>
              <a:rPr lang="en-US" sz="3600" dirty="0"/>
              <a:t>703.746.5999 </a:t>
            </a:r>
          </a:p>
          <a:p>
            <a:pPr marL="452915" lvl="1" indent="0" algn="ctr">
              <a:buNone/>
            </a:pPr>
            <a:r>
              <a:rPr lang="en-US" sz="3600" dirty="0">
                <a:hlinkClick r:id="rId3"/>
              </a:rPr>
              <a:t>DAAS@alexandriava.gov</a:t>
            </a:r>
            <a:endParaRPr lang="en-US" sz="3600" dirty="0"/>
          </a:p>
          <a:p>
            <a:pPr marL="452915" lvl="1" indent="0" algn="ctr">
              <a:buNone/>
            </a:pPr>
            <a:r>
              <a:rPr lang="en-US" sz="3600" i="1" dirty="0"/>
              <a:t>Information and referral line is open weekdays, </a:t>
            </a:r>
          </a:p>
          <a:p>
            <a:pPr marL="452915" lvl="1" indent="0" algn="ctr">
              <a:buNone/>
            </a:pPr>
            <a:r>
              <a:rPr lang="en-US" sz="3600" i="1" dirty="0"/>
              <a:t>8:30 a.m.- 4:30 p.m.</a:t>
            </a:r>
          </a:p>
          <a:p>
            <a:pPr lvl="1" algn="ctr"/>
            <a:endParaRPr lang="en-US" sz="3600" dirty="0"/>
          </a:p>
          <a:p>
            <a:pPr marL="452915" lvl="1" indent="0" algn="ctr">
              <a:buNone/>
            </a:pPr>
            <a:r>
              <a:rPr lang="en-US" sz="3600" dirty="0"/>
              <a:t>Alexandriava.gov/aging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Contact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2DF49EE0-C840-4BBB-A8DF-E9D2197043BD}" type="slidenum">
              <a:rPr lang="en-US">
                <a:solidFill>
                  <a:srgbClr val="073E87"/>
                </a:solidFill>
              </a:rPr>
              <a:pPr defTabSz="1371600"/>
              <a:t>15</a:t>
            </a:fld>
            <a:endParaRPr lang="en-US" dirty="0">
              <a:solidFill>
                <a:srgbClr val="073E87"/>
              </a:solidFill>
            </a:endParaRPr>
          </a:p>
        </p:txBody>
      </p:sp>
      <p:pic>
        <p:nvPicPr>
          <p:cNvPr id="5" name="Picture 4" descr="Diagram">
            <a:extLst>
              <a:ext uri="{FF2B5EF4-FFF2-40B4-BE49-F238E27FC236}">
                <a16:creationId xmlns:a16="http://schemas.microsoft.com/office/drawing/2014/main" id="{66C5B2DC-FC09-0408-A290-F0B684849E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323646"/>
            <a:ext cx="4191000" cy="301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7549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exPresentationTemplat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1039</Words>
  <Application>Microsoft Office PowerPoint</Application>
  <PresentationFormat>Custom</PresentationFormat>
  <Paragraphs>133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37" baseType="lpstr">
      <vt:lpstr>Wingdings</vt:lpstr>
      <vt:lpstr>Courier New</vt:lpstr>
      <vt:lpstr>Nunito Sans SemiBold</vt:lpstr>
      <vt:lpstr>Montserrat ExtraBold</vt:lpstr>
      <vt:lpstr>Montserrat Semi-Bold</vt:lpstr>
      <vt:lpstr>Montserrat Black</vt:lpstr>
      <vt:lpstr>Raleway SemiBold</vt:lpstr>
      <vt:lpstr>Montserrat Medium</vt:lpstr>
      <vt:lpstr>Nunito</vt:lpstr>
      <vt:lpstr>Nunito Sans</vt:lpstr>
      <vt:lpstr>Montserrat</vt:lpstr>
      <vt:lpstr>Calibri</vt:lpstr>
      <vt:lpstr>Nunito 1</vt:lpstr>
      <vt:lpstr>Candara</vt:lpstr>
      <vt:lpstr>Aileron Bold</vt:lpstr>
      <vt:lpstr>Symbol</vt:lpstr>
      <vt:lpstr>Arial</vt:lpstr>
      <vt:lpstr>Lucida Sans Unicode</vt:lpstr>
      <vt:lpstr>Nunito Sans ExtraBold</vt:lpstr>
      <vt:lpstr>Office Theme</vt:lpstr>
      <vt:lpstr>AlexPresentationTemplate</vt:lpstr>
      <vt:lpstr>Simple Light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Metrics - Adoption</vt:lpstr>
      <vt:lpstr>Voice of the AlexVA Caregiver</vt:lpstr>
      <vt:lpstr>PowerPoint Presentation</vt:lpstr>
      <vt:lpstr>The Caregiver Space</vt:lpstr>
      <vt:lpstr>Adult Day Services Center</vt:lpstr>
      <vt:lpstr>Personal Emergency Response System (PERS)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Parallel Paths: Understanding Burnout in Caregivers &amp; Professionals</dc:title>
  <dc:creator>Lindsay Hemphill</dc:creator>
  <cp:lastModifiedBy>Lindsay Hemphill</cp:lastModifiedBy>
  <cp:revision>15</cp:revision>
  <dcterms:created xsi:type="dcterms:W3CDTF">2006-08-16T00:00:00Z</dcterms:created>
  <dcterms:modified xsi:type="dcterms:W3CDTF">2026-01-21T18:21:07Z</dcterms:modified>
  <dc:identifier>DAG4Th3329Y</dc:identifier>
</cp:coreProperties>
</file>