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venir" panose="020B0604020202020204" charset="0"/>
      <p:regular r:id="rId18"/>
    </p:embeddedFont>
    <p:embeddedFont>
      <p:font typeface="Avenir Bold" panose="020B0604020202020204" charset="0"/>
      <p:regular r:id="rId19"/>
    </p:embeddedFont>
    <p:embeddedFont>
      <p:font typeface="DM Serif Display" panose="020F0502020204030204" pitchFamily="2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2" y="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86752" y="1028700"/>
            <a:ext cx="3462717" cy="2595595"/>
          </a:xfrm>
          <a:custGeom>
            <a:avLst/>
            <a:gdLst/>
            <a:ahLst/>
            <a:cxnLst/>
            <a:rect l="l" t="t" r="r" b="b"/>
            <a:pathLst>
              <a:path w="3462717" h="2595595">
                <a:moveTo>
                  <a:pt x="0" y="0"/>
                </a:moveTo>
                <a:lnTo>
                  <a:pt x="3462718" y="0"/>
                </a:lnTo>
                <a:lnTo>
                  <a:pt x="3462718" y="2595595"/>
                </a:lnTo>
                <a:lnTo>
                  <a:pt x="0" y="25955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50895" y="4267137"/>
            <a:ext cx="15934432" cy="1390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77"/>
              </a:lnSpc>
            </a:pPr>
            <a:r>
              <a:rPr lang="en-US" sz="9377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 Walk Through a </a:t>
            </a:r>
            <a:r>
              <a:rPr lang="en-US" sz="9377">
                <a:solidFill>
                  <a:srgbClr val="4C76A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Safer Home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1373" y="6114999"/>
            <a:ext cx="15433477" cy="1309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3"/>
              </a:lnSpc>
            </a:pPr>
            <a:r>
              <a:rPr lang="en-US" sz="355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 step-by-step guide to reducing Fall Risk in your space and unlocking your </a:t>
            </a:r>
          </a:p>
          <a:p>
            <a:pPr algn="ctr">
              <a:lnSpc>
                <a:spcPts val="4983"/>
              </a:lnSpc>
            </a:pPr>
            <a:r>
              <a:rPr lang="en-US" sz="3559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next chapter with Crouch Realty Group.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801918" y="1028700"/>
            <a:ext cx="5760720" cy="8229600"/>
          </a:xfrm>
          <a:custGeom>
            <a:avLst/>
            <a:gdLst/>
            <a:ahLst/>
            <a:cxnLst/>
            <a:rect l="l" t="t" r="r" b="b"/>
            <a:pathLst>
              <a:path w="5760720" h="8229600">
                <a:moveTo>
                  <a:pt x="0" y="0"/>
                </a:moveTo>
                <a:lnTo>
                  <a:pt x="5760720" y="0"/>
                </a:lnTo>
                <a:lnTo>
                  <a:pt x="57607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895350"/>
            <a:ext cx="7359030" cy="119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3"/>
              </a:lnSpc>
            </a:pPr>
            <a:r>
              <a:rPr lang="en-US" sz="700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Exterior and Entry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316480"/>
            <a:ext cx="10221775" cy="440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Replace bulbs with dusk-to-dawn fixtures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Heavy, non-slip doormat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Landing bench or table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Clean walkways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93145" y="2589712"/>
            <a:ext cx="7666155" cy="5107576"/>
          </a:xfrm>
          <a:custGeom>
            <a:avLst/>
            <a:gdLst/>
            <a:ahLst/>
            <a:cxnLst/>
            <a:rect l="l" t="t" r="r" b="b"/>
            <a:pathLst>
              <a:path w="7666155" h="5107576">
                <a:moveTo>
                  <a:pt x="0" y="0"/>
                </a:moveTo>
                <a:lnTo>
                  <a:pt x="7666155" y="0"/>
                </a:lnTo>
                <a:lnTo>
                  <a:pt x="7666155" y="5107576"/>
                </a:lnTo>
                <a:lnTo>
                  <a:pt x="0" y="5107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895350"/>
            <a:ext cx="7359030" cy="119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3"/>
              </a:lnSpc>
            </a:pPr>
            <a:r>
              <a:rPr lang="en-US" sz="700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Exterior and Entry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316480"/>
            <a:ext cx="10221775" cy="440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Add second handrail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Install pathway/motion lights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Rebuild uneven steps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Illuminated high-contrast house numbers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60461" y="904875"/>
            <a:ext cx="8115300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Hallways and Stairs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02811" y="3223895"/>
            <a:ext cx="8115300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Secure or remove area rugs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Motion nightlights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Tote for carrying items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Contrast tape on stair edges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8111" y="3223895"/>
            <a:ext cx="7941189" cy="440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Add second handrail with returns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Improve stair lighting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Replace flooring with low-pile carpet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2600089"/>
            <a:ext cx="9037092" cy="6020963"/>
          </a:xfrm>
          <a:custGeom>
            <a:avLst/>
            <a:gdLst/>
            <a:ahLst/>
            <a:cxnLst/>
            <a:rect l="l" t="t" r="r" b="b"/>
            <a:pathLst>
              <a:path w="9037092" h="6020963">
                <a:moveTo>
                  <a:pt x="0" y="0"/>
                </a:moveTo>
                <a:lnTo>
                  <a:pt x="9037092" y="0"/>
                </a:lnTo>
                <a:lnTo>
                  <a:pt x="9037092" y="6020963"/>
                </a:lnTo>
                <a:lnTo>
                  <a:pt x="0" y="602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643613" y="885825"/>
            <a:ext cx="5000774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Living 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988542"/>
            <a:ext cx="13566130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Lamps or sconces on switches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Cords secured along walls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Clear pathways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Rugs with non-slip pads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08167" y="3197289"/>
            <a:ext cx="7051133" cy="4697817"/>
          </a:xfrm>
          <a:custGeom>
            <a:avLst/>
            <a:gdLst/>
            <a:ahLst/>
            <a:cxnLst/>
            <a:rect l="l" t="t" r="r" b="b"/>
            <a:pathLst>
              <a:path w="7051133" h="4697817">
                <a:moveTo>
                  <a:pt x="0" y="0"/>
                </a:moveTo>
                <a:lnTo>
                  <a:pt x="7051133" y="0"/>
                </a:lnTo>
                <a:lnTo>
                  <a:pt x="7051133" y="4697817"/>
                </a:lnTo>
                <a:lnTo>
                  <a:pt x="0" y="4697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643613" y="885825"/>
            <a:ext cx="5000774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Living 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98854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Hardwired lighting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Add outlets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Professional TV mounting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90449" y="2720681"/>
            <a:ext cx="8468851" cy="5651033"/>
          </a:xfrm>
          <a:custGeom>
            <a:avLst/>
            <a:gdLst/>
            <a:ahLst/>
            <a:cxnLst/>
            <a:rect l="l" t="t" r="r" b="b"/>
            <a:pathLst>
              <a:path w="8468851" h="5651033">
                <a:moveTo>
                  <a:pt x="0" y="0"/>
                </a:moveTo>
                <a:lnTo>
                  <a:pt x="8468851" y="0"/>
                </a:lnTo>
                <a:lnTo>
                  <a:pt x="8468851" y="5651033"/>
                </a:lnTo>
                <a:lnTo>
                  <a:pt x="0" y="5651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86774" y="885825"/>
            <a:ext cx="3114452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Kitchen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98854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Bright LED task lighting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Countertop microwave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Non-slip mats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908583" y="3044015"/>
            <a:ext cx="8350717" cy="5004365"/>
          </a:xfrm>
          <a:custGeom>
            <a:avLst/>
            <a:gdLst/>
            <a:ahLst/>
            <a:cxnLst/>
            <a:rect l="l" t="t" r="r" b="b"/>
            <a:pathLst>
              <a:path w="8350717" h="5004365">
                <a:moveTo>
                  <a:pt x="0" y="0"/>
                </a:moveTo>
                <a:lnTo>
                  <a:pt x="8350717" y="0"/>
                </a:lnTo>
                <a:lnTo>
                  <a:pt x="8350717" y="5004365"/>
                </a:lnTo>
                <a:lnTo>
                  <a:pt x="0" y="500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86774" y="885825"/>
            <a:ext cx="3114452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Kitchen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98854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Under-cabinet lighting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Non-slip flooring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Adjust counter height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69949" y="2854355"/>
            <a:ext cx="7604034" cy="6339863"/>
          </a:xfrm>
          <a:custGeom>
            <a:avLst/>
            <a:gdLst/>
            <a:ahLst/>
            <a:cxnLst/>
            <a:rect l="l" t="t" r="r" b="b"/>
            <a:pathLst>
              <a:path w="7604034" h="6339863">
                <a:moveTo>
                  <a:pt x="0" y="0"/>
                </a:moveTo>
                <a:lnTo>
                  <a:pt x="7604033" y="0"/>
                </a:lnTo>
                <a:lnTo>
                  <a:pt x="7604033" y="6339863"/>
                </a:lnTo>
                <a:lnTo>
                  <a:pt x="0" y="63398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304112" y="885825"/>
            <a:ext cx="3679775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Bedroom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Motion or remote lights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Clear pathways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Chair near closet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69949" y="2762903"/>
            <a:ext cx="7146258" cy="4761194"/>
          </a:xfrm>
          <a:custGeom>
            <a:avLst/>
            <a:gdLst/>
            <a:ahLst/>
            <a:cxnLst/>
            <a:rect l="l" t="t" r="r" b="b"/>
            <a:pathLst>
              <a:path w="7146258" h="4761194">
                <a:moveTo>
                  <a:pt x="0" y="0"/>
                </a:moveTo>
                <a:lnTo>
                  <a:pt x="7146258" y="0"/>
                </a:lnTo>
                <a:lnTo>
                  <a:pt x="7146258" y="4761194"/>
                </a:lnTo>
                <a:lnTo>
                  <a:pt x="0" y="4761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304112" y="885825"/>
            <a:ext cx="3679775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Bedroom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Add wall switch at entry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Install overhead lighting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Widen doorways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3092033"/>
            <a:ext cx="8024188" cy="4553727"/>
          </a:xfrm>
          <a:custGeom>
            <a:avLst/>
            <a:gdLst/>
            <a:ahLst/>
            <a:cxnLst/>
            <a:rect l="l" t="t" r="r" b="b"/>
            <a:pathLst>
              <a:path w="8024188" h="4553727">
                <a:moveTo>
                  <a:pt x="0" y="0"/>
                </a:moveTo>
                <a:lnTo>
                  <a:pt x="8024188" y="0"/>
                </a:lnTo>
                <a:lnTo>
                  <a:pt x="8024188" y="4553727"/>
                </a:lnTo>
                <a:lnTo>
                  <a:pt x="0" y="4553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133667" y="885825"/>
            <a:ext cx="4020666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Bathroom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Rubber-backed mats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Handheld showerhead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Surface-mount grab bars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Raised toilet seat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57853" y="1912993"/>
            <a:ext cx="5028340" cy="6911808"/>
          </a:xfrm>
          <a:custGeom>
            <a:avLst/>
            <a:gdLst/>
            <a:ahLst/>
            <a:cxnLst/>
            <a:rect l="l" t="t" r="r" b="b"/>
            <a:pathLst>
              <a:path w="5028340" h="6911808">
                <a:moveTo>
                  <a:pt x="0" y="0"/>
                </a:moveTo>
                <a:lnTo>
                  <a:pt x="5028341" y="0"/>
                </a:lnTo>
                <a:lnTo>
                  <a:pt x="5028341" y="6911808"/>
                </a:lnTo>
                <a:lnTo>
                  <a:pt x="0" y="6911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133667" y="885825"/>
            <a:ext cx="4020666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Bathroom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Hi-boy toilet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Low-/no-threshold shower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Permanent grab bars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Non-slip flooring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534208" y="3128600"/>
            <a:ext cx="6725092" cy="4480593"/>
          </a:xfrm>
          <a:custGeom>
            <a:avLst/>
            <a:gdLst/>
            <a:ahLst/>
            <a:cxnLst/>
            <a:rect l="l" t="t" r="r" b="b"/>
            <a:pathLst>
              <a:path w="6725092" h="4480593">
                <a:moveTo>
                  <a:pt x="0" y="0"/>
                </a:moveTo>
                <a:lnTo>
                  <a:pt x="6725092" y="0"/>
                </a:lnTo>
                <a:lnTo>
                  <a:pt x="6725092" y="4480593"/>
                </a:lnTo>
                <a:lnTo>
                  <a:pt x="0" y="4480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857378" y="885825"/>
            <a:ext cx="8573244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General and Seasonal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Sweep leaves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Apply ice melt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Gutter cleaning- by a Pro!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Traction mats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2602209"/>
            <a:ext cx="7628641" cy="5082582"/>
          </a:xfrm>
          <a:custGeom>
            <a:avLst/>
            <a:gdLst/>
            <a:ahLst/>
            <a:cxnLst/>
            <a:rect l="l" t="t" r="r" b="b"/>
            <a:pathLst>
              <a:path w="7628641" h="5082582">
                <a:moveTo>
                  <a:pt x="0" y="0"/>
                </a:moveTo>
                <a:lnTo>
                  <a:pt x="7628641" y="0"/>
                </a:lnTo>
                <a:lnTo>
                  <a:pt x="7628641" y="5082582"/>
                </a:lnTo>
                <a:lnTo>
                  <a:pt x="0" y="5082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857378" y="885825"/>
            <a:ext cx="8573244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General and Seasonal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449292"/>
            <a:ext cx="8741249" cy="295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Install gutter guards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Repair uneven walkways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Add exterior lighting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60461" y="904875"/>
            <a:ext cx="8115300" cy="242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When It’s Time to </a:t>
            </a:r>
            <a:r>
              <a:rPr lang="en-US" sz="6999">
                <a:solidFill>
                  <a:srgbClr val="4C76A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Right-Size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02811" y="3642995"/>
            <a:ext cx="8115300" cy="367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2717C"/>
                </a:solidFill>
                <a:latin typeface="Avenir Bold"/>
                <a:ea typeface="Avenir Bold"/>
                <a:cs typeface="Avenir Bold"/>
                <a:sym typeface="Avenir Bold"/>
              </a:rPr>
              <a:t>DIY / Handyman Fixes: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Start Decluttering early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Begin identifying potential problem areas in your home (things that need fixing, etc.)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8111" y="3642995"/>
            <a:ext cx="7941189" cy="512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FBAB20"/>
                </a:solidFill>
                <a:latin typeface="Avenir Bold"/>
                <a:ea typeface="Avenir Bold"/>
                <a:cs typeface="Avenir Bold"/>
                <a:sym typeface="Avenir Bold"/>
              </a:rPr>
              <a:t>Contractor-Level Improvements: 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Book your complimentary Strategy Session with Crouch Realty Group</a:t>
            </a:r>
          </a:p>
          <a:p>
            <a:pPr marL="885191" lvl="1" indent="-442595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Follow our Downsizing Program</a:t>
            </a:r>
          </a:p>
          <a:p>
            <a:pPr algn="l">
              <a:lnSpc>
                <a:spcPts val="5740"/>
              </a:lnSpc>
            </a:pPr>
            <a:endParaRPr lang="en-US" sz="41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42912"/>
            <a:ext cx="18636222" cy="344088"/>
            <a:chOff x="0" y="0"/>
            <a:chExt cx="4908305" cy="90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8305" cy="90624"/>
            </a:xfrm>
            <a:custGeom>
              <a:avLst/>
              <a:gdLst/>
              <a:ahLst/>
              <a:cxnLst/>
              <a:rect l="l" t="t" r="r" b="b"/>
              <a:pathLst>
                <a:path w="4908305" h="90624">
                  <a:moveTo>
                    <a:pt x="0" y="0"/>
                  </a:moveTo>
                  <a:lnTo>
                    <a:pt x="4908305" y="0"/>
                  </a:lnTo>
                  <a:lnTo>
                    <a:pt x="4908305" y="90624"/>
                  </a:lnTo>
                  <a:lnTo>
                    <a:pt x="0" y="90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8305" cy="128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433145" y="6834566"/>
            <a:ext cx="3826155" cy="1599209"/>
          </a:xfrm>
          <a:custGeom>
            <a:avLst/>
            <a:gdLst/>
            <a:ahLst/>
            <a:cxnLst/>
            <a:rect l="l" t="t" r="r" b="b"/>
            <a:pathLst>
              <a:path w="3826155" h="1599209">
                <a:moveTo>
                  <a:pt x="0" y="0"/>
                </a:moveTo>
                <a:lnTo>
                  <a:pt x="3826155" y="0"/>
                </a:lnTo>
                <a:lnTo>
                  <a:pt x="3826155" y="1599209"/>
                </a:lnTo>
                <a:lnTo>
                  <a:pt x="0" y="159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17" b="-189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939491" y="5169139"/>
            <a:ext cx="3286708" cy="2465031"/>
          </a:xfrm>
          <a:custGeom>
            <a:avLst/>
            <a:gdLst/>
            <a:ahLst/>
            <a:cxnLst/>
            <a:rect l="l" t="t" r="r" b="b"/>
            <a:pathLst>
              <a:path w="3286708" h="2465031">
                <a:moveTo>
                  <a:pt x="0" y="0"/>
                </a:moveTo>
                <a:lnTo>
                  <a:pt x="3286708" y="0"/>
                </a:lnTo>
                <a:lnTo>
                  <a:pt x="3286708" y="2465032"/>
                </a:lnTo>
                <a:lnTo>
                  <a:pt x="0" y="2465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208279" y="2297499"/>
            <a:ext cx="2275886" cy="2150837"/>
          </a:xfrm>
          <a:custGeom>
            <a:avLst/>
            <a:gdLst/>
            <a:ahLst/>
            <a:cxnLst/>
            <a:rect l="l" t="t" r="r" b="b"/>
            <a:pathLst>
              <a:path w="2275886" h="2150837">
                <a:moveTo>
                  <a:pt x="0" y="0"/>
                </a:moveTo>
                <a:lnTo>
                  <a:pt x="2275886" y="0"/>
                </a:lnTo>
                <a:lnTo>
                  <a:pt x="2275886" y="2150837"/>
                </a:lnTo>
                <a:lnTo>
                  <a:pt x="0" y="21508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802157" y="4640174"/>
            <a:ext cx="3124796" cy="1916312"/>
          </a:xfrm>
          <a:custGeom>
            <a:avLst/>
            <a:gdLst/>
            <a:ahLst/>
            <a:cxnLst/>
            <a:rect l="l" t="t" r="r" b="b"/>
            <a:pathLst>
              <a:path w="3124796" h="1916312">
                <a:moveTo>
                  <a:pt x="0" y="0"/>
                </a:moveTo>
                <a:lnTo>
                  <a:pt x="3124797" y="0"/>
                </a:lnTo>
                <a:lnTo>
                  <a:pt x="3124797" y="1916312"/>
                </a:lnTo>
                <a:lnTo>
                  <a:pt x="0" y="1916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423533" y="2324630"/>
            <a:ext cx="2625434" cy="2625434"/>
          </a:xfrm>
          <a:custGeom>
            <a:avLst/>
            <a:gdLst/>
            <a:ahLst/>
            <a:cxnLst/>
            <a:rect l="l" t="t" r="r" b="b"/>
            <a:pathLst>
              <a:path w="2625434" h="2625434">
                <a:moveTo>
                  <a:pt x="0" y="0"/>
                </a:moveTo>
                <a:lnTo>
                  <a:pt x="2625434" y="0"/>
                </a:lnTo>
                <a:lnTo>
                  <a:pt x="2625434" y="2625434"/>
                </a:lnTo>
                <a:lnTo>
                  <a:pt x="0" y="26254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885825"/>
            <a:ext cx="16148600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We’re Here to Start the </a:t>
            </a:r>
            <a:r>
              <a:rPr lang="en-US" sz="7100">
                <a:solidFill>
                  <a:srgbClr val="F2717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Conversation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443443"/>
            <a:ext cx="10902738" cy="1505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Your next chapter is waiting — and we’d be honored to help you step into it.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229868"/>
            <a:ext cx="10751046" cy="264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 b="1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CONTACT:</a:t>
            </a: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Licensed in VA  |  CrouchRealtyGroup.com</a:t>
            </a: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Peter 703.244.4024  |  Pete@CrouchRealtyGroup.com</a:t>
            </a: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Katie 703.447.1345  |  Katie@CrouchRealtyGroup.com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033850"/>
            <a:ext cx="16230600" cy="25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sz="13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CorcoranMcE.com | Corcoran® and the Corcoran Logo are registered service marks owned by Corcoran Group LLC. Each office is independently owned and operated. Not intended to solicit the listings of other brokers.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Custom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Avenir</vt:lpstr>
      <vt:lpstr>Calibri</vt:lpstr>
      <vt:lpstr>Avenir Bold</vt:lpstr>
      <vt:lpstr>Arial</vt:lpstr>
      <vt:lpstr>DM Serif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Right-Sizing Your Life: Simplify, Sell, and Start Fresh</dc:title>
  <dc:creator>Lindsay Hemphill</dc:creator>
  <cp:lastModifiedBy>Lindsay Hemphill</cp:lastModifiedBy>
  <cp:revision>1</cp:revision>
  <dcterms:created xsi:type="dcterms:W3CDTF">2006-08-16T00:00:00Z</dcterms:created>
  <dcterms:modified xsi:type="dcterms:W3CDTF">2025-11-19T14:14:11Z</dcterms:modified>
  <dc:identifier>DAG5Ecsq-zY</dc:identifier>
</cp:coreProperties>
</file>