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0.2-->
<p:presentation xmlns:r="http://schemas.openxmlformats.org/officeDocument/2006/relationships" xmlns:a="http://schemas.openxmlformats.org/drawingml/2006/main" xmlns:p="http://schemas.openxmlformats.org/presentationml/2006/main" showSpecialPlsOnTitleSld="0" removePersonalInfoOnSave="1" saveSubsetFonts="1">
  <p:sldMasterIdLst>
    <p:sldMasterId id="2147483658" r:id="rId5"/>
  </p:sldMasterIdLst>
  <p:notesMasterIdLst>
    <p:notesMasterId r:id="rId6"/>
  </p:notesMasterIdLst>
  <p:handoutMasterIdLst>
    <p:handoutMasterId r:id="rId7"/>
  </p:handoutMasterIdLst>
  <p:sldIdLst>
    <p:sldId id="410" r:id="rId8"/>
    <p:sldId id="411" r:id="rId9"/>
    <p:sldId id="412" r:id="rId10"/>
    <p:sldId id="413" r:id="rId11"/>
    <p:sldId id="414" r:id="rId12"/>
    <p:sldId id="415" r:id="rId13"/>
    <p:sldId id="416" r:id="rId14"/>
    <p:sldId id="391" r:id="rId15"/>
    <p:sldId id="417" r:id="rId16"/>
    <p:sldId id="408" r:id="rId17"/>
    <p:sldId id="418" r:id="rId18"/>
    <p:sldId id="398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8A107856-5554-42FB-B03E-39F5DBC370B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 autoAdjust="0"/>
  </p:normalViewPr>
  <p:slideViewPr>
    <p:cSldViewPr snapToGrid="0">
      <p:cViewPr>
        <p:scale>
          <a:sx n="100" d="100"/>
          <a:sy n="100" d="100"/>
        </p:scale>
        <p:origin x="96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slide" Target="slides/slide12.xml" /><Relationship Id="rId2" Type="http://schemas.openxmlformats.org/officeDocument/2006/relationships/customXml" Target="../customXml/item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microsoft.com/office/2018/10/relationships/authors" Target="authors.xml" /><Relationship Id="rId25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4" Type="http://schemas.openxmlformats.org/officeDocument/2006/relationships/commentAuthors" Target="commentAuthors.xml" /><Relationship Id="rId5" Type="http://schemas.openxmlformats.org/officeDocument/2006/relationships/slideMaster" Target="slideMasters/slideMaster1.xml" /><Relationship Id="rId6" Type="http://schemas.openxmlformats.org/officeDocument/2006/relationships/notesMaster" Target="notesMasters/notesMaster1.xml" /><Relationship Id="rId7" Type="http://schemas.openxmlformats.org/officeDocument/2006/relationships/handoutMaster" Target="handoutMasters/handout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98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43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19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405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68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70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54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04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/>
            <p:nvPr/>
          </p:nvSpPr>
          <p:spPr bwMode="auto">
            <a:xfrm>
              <a:off x="5612972" y="1"/>
              <a:ext cx="4408998" cy="3672246"/>
            </a:xfrm>
            <a:custGeom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/>
            <p:nvPr/>
          </p:nvSpPr>
          <p:spPr bwMode="auto">
            <a:xfrm>
              <a:off x="8555590" y="1"/>
              <a:ext cx="1457754" cy="729520"/>
            </a:xfrm>
            <a:custGeom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/>
            <p:nvPr/>
          </p:nvSpPr>
          <p:spPr bwMode="auto">
            <a:xfrm>
              <a:off x="5612972" y="1"/>
              <a:ext cx="4408998" cy="3672246"/>
            </a:xfrm>
            <a:custGeom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/>
            <p:nvPr/>
          </p:nvSpPr>
          <p:spPr bwMode="auto">
            <a:xfrm>
              <a:off x="8555590" y="1"/>
              <a:ext cx="1457754" cy="729520"/>
            </a:xfrm>
            <a:custGeom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transition/>
  <p:timing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pPr algn="ctr"/>
            <a:r>
              <a:rPr lang="en-US"/>
              <a:t>Wise Moves</a:t>
            </a:r>
            <a:br>
              <a:rPr lang="en-US"/>
            </a:br>
            <a:br>
              <a:rPr lang="en-US"/>
            </a:br>
            <a:r>
              <a:rPr lang="en-US" sz="2400"/>
              <a:t>Sally Balch Hurme, J.D.</a:t>
            </a:r>
            <a:br>
              <a:rPr lang="en-US" sz="2400"/>
            </a:br>
            <a:br>
              <a:rPr lang="en-US" sz="2000"/>
            </a:br>
            <a:r>
              <a:rPr lang="en-US" sz="2400"/>
              <a:t>Alexandria Bar Association</a:t>
            </a:r>
            <a:br>
              <a:rPr lang="en-US" sz="2400"/>
            </a:br>
            <a:r>
              <a:rPr lang="en-US" sz="2400"/>
              <a:t>Law Day 2025</a:t>
            </a: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21974-7DB0-7EEE-5B3D-97155A9C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 Many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E2A86-551E-9C83-4B7C-E004AA87AC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23109" y="2367643"/>
            <a:ext cx="6787747" cy="3708517"/>
          </a:xfrm>
        </p:spPr>
        <p:txBody>
          <a:bodyPr>
            <a:normAutofit/>
          </a:bodyPr>
          <a:lstStyle/>
          <a:p>
            <a:r>
              <a:rPr lang="en-US" sz="2800"/>
              <a:t>What are your choices</a:t>
            </a:r>
          </a:p>
          <a:p>
            <a:r>
              <a:rPr lang="en-US" sz="2800"/>
              <a:t>What are the differences</a:t>
            </a:r>
          </a:p>
          <a:p>
            <a:r>
              <a:rPr lang="en-US" sz="2800"/>
              <a:t>What to consider</a:t>
            </a:r>
          </a:p>
          <a:p>
            <a:r>
              <a:rPr lang="en-US" sz="2800"/>
              <a:t>Whether to stay or go</a:t>
            </a:r>
          </a:p>
        </p:txBody>
      </p:sp>
    </p:spTree>
    <p:extLst>
      <p:ext uri="{BB962C8B-B14F-4D97-AF65-F5344CB8AC3E}">
        <p14:creationId xmlns:p14="http://schemas.microsoft.com/office/powerpoint/2010/main" val="379464909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ACE1-404F-E656-F6AE-3D993F30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 Ahead/Be Flexible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5B4FD-25BC-89F3-50C2-4EFEF7797D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99259" y="2424793"/>
            <a:ext cx="6787747" cy="3708517"/>
          </a:xfrm>
        </p:spPr>
        <p:txBody>
          <a:bodyPr>
            <a:normAutofit/>
          </a:bodyPr>
          <a:lstStyle/>
          <a:p>
            <a:r>
              <a:rPr lang="en-US" sz="2800"/>
              <a:t>My story</a:t>
            </a:r>
          </a:p>
          <a:p>
            <a:pPr lvl="1"/>
            <a:r>
              <a:rPr lang="en-US" sz="2800"/>
              <a:t>Alexandria home base</a:t>
            </a:r>
          </a:p>
          <a:p>
            <a:pPr lvl="1"/>
            <a:r>
              <a:rPr lang="en-US" sz="2800"/>
              <a:t>West Virginia farm fixer-upper</a:t>
            </a:r>
          </a:p>
          <a:p>
            <a:pPr lvl="1"/>
            <a:r>
              <a:rPr lang="en-US" sz="2800"/>
              <a:t>Spring Hill with family</a:t>
            </a:r>
          </a:p>
          <a:p>
            <a:pPr lvl="1"/>
            <a:r>
              <a:rPr lang="en-US" sz="2800"/>
              <a:t>Bridgewater cottage</a:t>
            </a:r>
          </a:p>
        </p:txBody>
      </p:sp>
    </p:spTree>
    <p:extLst>
      <p:ext uri="{BB962C8B-B14F-4D97-AF65-F5344CB8AC3E}">
        <p14:creationId xmlns:p14="http://schemas.microsoft.com/office/powerpoint/2010/main" val="213890636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F05FB-6A33-742A-3C7E-ECBBFD50B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Staying Put or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56F1C-7859-189D-CB65-3C4DEB8AE0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6834" y="2358118"/>
            <a:ext cx="6787747" cy="3708517"/>
          </a:xfrm>
        </p:spPr>
        <p:txBody>
          <a:bodyPr/>
          <a:lstStyle/>
          <a:p>
            <a:r>
              <a:rPr lang="en-US"/>
              <a:t>What do you like about current arrangements</a:t>
            </a:r>
          </a:p>
          <a:p>
            <a:pPr lvl="1"/>
            <a:r>
              <a:rPr lang="en-US" sz="2400"/>
              <a:t>Space, maintenance, relationships, community, safety, weather, transportation</a:t>
            </a:r>
          </a:p>
          <a:p>
            <a:r>
              <a:rPr lang="en-US"/>
              <a:t>What would you like to be different</a:t>
            </a:r>
          </a:p>
          <a:p>
            <a:pPr lvl="1"/>
            <a:r>
              <a:rPr lang="en-US" sz="2400"/>
              <a:t>Who/what/where</a:t>
            </a:r>
          </a:p>
          <a:p>
            <a:r>
              <a:rPr lang="en-US"/>
              <a:t>What is available if need more help or care</a:t>
            </a:r>
          </a:p>
          <a:p>
            <a:pPr lvl="1"/>
            <a:r>
              <a:rPr lang="en-US" sz="2400"/>
              <a:t>Health outlook, mobility, activities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387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0E2FF-38DC-06D2-DA6C-B03DAA49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4F1EF-51D5-68EE-148D-948A9CA089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48073" y="2676525"/>
            <a:ext cx="3595477" cy="3597470"/>
          </a:xfrm>
        </p:spPr>
        <p:txBody>
          <a:bodyPr>
            <a:normAutofit/>
          </a:bodyPr>
          <a:lstStyle/>
          <a:p>
            <a:r>
              <a:rPr lang="en-US" sz="2400" b="1"/>
              <a:t>Are you safe?</a:t>
            </a:r>
          </a:p>
          <a:p>
            <a:r>
              <a:rPr lang="en-US" sz="2400"/>
              <a:t>	Falls</a:t>
            </a:r>
          </a:p>
          <a:p>
            <a:r>
              <a:rPr lang="en-US" sz="2400"/>
              <a:t>	Stairs</a:t>
            </a:r>
          </a:p>
          <a:p>
            <a:r>
              <a:rPr lang="en-US" sz="2400"/>
              <a:t>	Kitchen</a:t>
            </a:r>
          </a:p>
          <a:p>
            <a:r>
              <a:rPr lang="en-US" sz="2400"/>
              <a:t>	Smart technology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C1815-2120-9FFC-7198-D4CBC0F46B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96767" y="2676525"/>
            <a:ext cx="3947160" cy="3597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/>
              <a:t>Do you need some help?</a:t>
            </a:r>
          </a:p>
          <a:p>
            <a:pPr marL="0" indent="0">
              <a:buNone/>
            </a:pPr>
            <a:r>
              <a:rPr lang="en-US" sz="2400"/>
              <a:t>	Transportation</a:t>
            </a:r>
          </a:p>
          <a:p>
            <a:pPr marL="0" indent="0">
              <a:buNone/>
            </a:pPr>
            <a:r>
              <a:rPr lang="en-US" sz="2400"/>
              <a:t>	Nutrition</a:t>
            </a:r>
          </a:p>
          <a:p>
            <a:pPr marL="0" indent="0">
              <a:buNone/>
            </a:pPr>
            <a:r>
              <a:rPr lang="en-US" sz="2400"/>
              <a:t>	In-home assistance</a:t>
            </a:r>
          </a:p>
          <a:p>
            <a:pPr marL="0" indent="0">
              <a:buNone/>
            </a:pPr>
            <a:r>
              <a:rPr lang="en-US" sz="2400"/>
              <a:t>		Agency</a:t>
            </a:r>
          </a:p>
          <a:p>
            <a:pPr marL="0" indent="0">
              <a:buNone/>
            </a:pPr>
            <a:r>
              <a:rPr lang="en-US" sz="2400"/>
              <a:t>		Family contract</a:t>
            </a:r>
          </a:p>
        </p:txBody>
      </p:sp>
    </p:spTree>
    <p:extLst>
      <p:ext uri="{BB962C8B-B14F-4D97-AF65-F5344CB8AC3E}">
        <p14:creationId xmlns:p14="http://schemas.microsoft.com/office/powerpoint/2010/main" val="251707652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29AEC-0467-E70A-D502-5FA7A5091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$ Through Your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49CAE-AE6B-1727-375C-724E69B855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Life estate</a:t>
            </a:r>
          </a:p>
          <a:p>
            <a:pPr lvl="1"/>
            <a:r>
              <a:rPr lang="en-US"/>
              <a:t>Sell it and continue to live there</a:t>
            </a:r>
          </a:p>
          <a:p>
            <a:pPr lvl="1"/>
            <a:r>
              <a:rPr lang="en-US"/>
              <a:t>Contract with buyer that you keep the right to live there until you die</a:t>
            </a:r>
          </a:p>
          <a:p>
            <a:pPr lvl="1"/>
            <a:r>
              <a:rPr lang="en-US"/>
              <a:t>Gain income for other expenses</a:t>
            </a:r>
          </a:p>
          <a:p>
            <a:pPr marL="402336" lvl="1" indent="0">
              <a:buNone/>
            </a:pPr>
            <a:r>
              <a:rPr lang="en-US"/>
              <a:t>Example:</a:t>
            </a:r>
          </a:p>
          <a:p>
            <a:pPr marL="402336" lvl="1" indent="0">
              <a:buNone/>
            </a:pPr>
            <a:r>
              <a:rPr lang="en-US"/>
              <a:t>	Home worth $300,000</a:t>
            </a:r>
          </a:p>
          <a:p>
            <a:pPr marL="402336" lvl="1" indent="0">
              <a:buNone/>
            </a:pPr>
            <a:r>
              <a:rPr lang="en-US"/>
              <a:t>	Sell to child for $150,000</a:t>
            </a:r>
          </a:p>
          <a:p>
            <a:pPr marL="402336" lvl="1" indent="0">
              <a:buNone/>
            </a:pPr>
            <a:r>
              <a:rPr lang="en-US"/>
              <a:t>	When die, child gets home worth $300,000</a:t>
            </a:r>
          </a:p>
        </p:txBody>
      </p:sp>
    </p:spTree>
    <p:extLst>
      <p:ext uri="{BB962C8B-B14F-4D97-AF65-F5344CB8AC3E}">
        <p14:creationId xmlns:p14="http://schemas.microsoft.com/office/powerpoint/2010/main" val="264137275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255F-9CCA-101C-CDD1-4B5C761A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$ In Your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71314-6BD8-A86B-8503-1C0EAEA722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27234" y="2244210"/>
            <a:ext cx="6787747" cy="3708517"/>
          </a:xfrm>
        </p:spPr>
        <p:txBody>
          <a:bodyPr/>
          <a:lstStyle/>
          <a:p>
            <a:r>
              <a:rPr lang="en-US"/>
              <a:t>House sharing</a:t>
            </a:r>
          </a:p>
          <a:p>
            <a:pPr lvl="1"/>
            <a:r>
              <a:rPr lang="en-US"/>
              <a:t>Split expenses</a:t>
            </a:r>
          </a:p>
          <a:p>
            <a:pPr lvl="1"/>
            <a:r>
              <a:rPr lang="en-US"/>
              <a:t>Pay rent</a:t>
            </a:r>
          </a:p>
          <a:p>
            <a:pPr lvl="1"/>
            <a:r>
              <a:rPr lang="en-US"/>
              <a:t>Companionship</a:t>
            </a:r>
          </a:p>
          <a:p>
            <a:r>
              <a:rPr lang="en-US"/>
              <a:t>Temporary rentals</a:t>
            </a:r>
          </a:p>
          <a:p>
            <a:pPr lvl="1"/>
            <a:r>
              <a:rPr lang="en-US"/>
              <a:t>Airbnb</a:t>
            </a:r>
          </a:p>
          <a:p>
            <a:r>
              <a:rPr lang="en-US"/>
              <a:t>Property tax relief</a:t>
            </a:r>
          </a:p>
          <a:p>
            <a:pPr lvl="1"/>
            <a:r>
              <a:rPr lang="en-US"/>
              <a:t>Fairfax &amp; Prince William</a:t>
            </a:r>
          </a:p>
        </p:txBody>
      </p:sp>
    </p:spTree>
    <p:extLst>
      <p:ext uri="{BB962C8B-B14F-4D97-AF65-F5344CB8AC3E}">
        <p14:creationId xmlns:p14="http://schemas.microsoft.com/office/powerpoint/2010/main" val="73362054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/>
              <a:t>Living With Others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Multigenerational options</a:t>
            </a:r>
          </a:p>
          <a:p>
            <a:pPr lvl="1"/>
            <a:r>
              <a:rPr lang="en-US" sz="2400"/>
              <a:t>Move in with family</a:t>
            </a:r>
          </a:p>
          <a:p>
            <a:pPr lvl="1"/>
            <a:r>
              <a:rPr lang="en-US" sz="2400"/>
              <a:t>Have family move in with you</a:t>
            </a:r>
          </a:p>
          <a:p>
            <a:pPr marL="0" indent="0">
              <a:buNone/>
            </a:pPr>
            <a:r>
              <a:rPr lang="en-US" sz="2400"/>
              <a:t>Co-housing</a:t>
            </a:r>
          </a:p>
          <a:p>
            <a:pPr lvl="1"/>
            <a:r>
              <a:rPr lang="en-US" sz="2400"/>
              <a:t>Private homes with shared common space</a:t>
            </a:r>
          </a:p>
          <a:p>
            <a:pPr lvl="1"/>
            <a:r>
              <a:rPr lang="en-US" sz="2400"/>
              <a:t>Tacoma Village, Abington’s Elderspirit</a:t>
            </a:r>
            <a:endParaRPr lang="en-US" sz="24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2B75-4FF0-0293-0504-3A1F26946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Age-specific Housing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0D55-650E-D1FD-2293-238F73D2EE5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Naturally occurring retirement communities (NORCs)</a:t>
            </a:r>
          </a:p>
          <a:p>
            <a:pPr marL="0" indent="0">
              <a:buNone/>
            </a:pPr>
            <a:r>
              <a:rPr lang="en-US" sz="2400"/>
              <a:t>Villages in defined neighborhoods</a:t>
            </a:r>
          </a:p>
          <a:p>
            <a:pPr lvl="1"/>
            <a:r>
              <a:rPr lang="en-US" sz="2400"/>
              <a:t>At Home in Alexandria</a:t>
            </a:r>
          </a:p>
          <a:p>
            <a:pPr marL="0" indent="0">
              <a:buNone/>
            </a:pPr>
            <a:r>
              <a:rPr lang="en-US" sz="2400"/>
              <a:t>Active adult communities</a:t>
            </a:r>
          </a:p>
          <a:p>
            <a:pPr lvl="1"/>
            <a:r>
              <a:rPr lang="en-US" sz="2400"/>
              <a:t>	Age-restricted housing</a:t>
            </a:r>
          </a:p>
        </p:txBody>
      </p:sp>
    </p:spTree>
    <p:extLst>
      <p:ext uri="{BB962C8B-B14F-4D97-AF65-F5344CB8AC3E}">
        <p14:creationId xmlns:p14="http://schemas.microsoft.com/office/powerpoint/2010/main" val="248900038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en-US"/>
              <a:t>Assisted Living vs. Skilled Nursing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>
            <a:normAutofit/>
          </a:bodyPr>
          <a:lstStyle/>
          <a:p>
            <a:r>
              <a:rPr lang="en-US"/>
              <a:t>Can get along and get around</a:t>
            </a:r>
          </a:p>
          <a:p>
            <a:r>
              <a:rPr lang="en-US"/>
              <a:t>Help with some ADLs</a:t>
            </a:r>
          </a:p>
          <a:p>
            <a:r>
              <a:rPr lang="en-US"/>
              <a:t>Some meals</a:t>
            </a:r>
          </a:p>
          <a:p>
            <a:r>
              <a:rPr lang="en-US"/>
              <a:t>24/7 staffing</a:t>
            </a:r>
          </a:p>
          <a:p>
            <a:r>
              <a:rPr lang="en-US"/>
              <a:t>Planned activities</a:t>
            </a:r>
          </a:p>
          <a:p>
            <a:r>
              <a:rPr lang="en-US"/>
              <a:t>Not medical care</a:t>
            </a:r>
          </a:p>
          <a:p>
            <a:r>
              <a:rPr lang="en-US"/>
              <a:t>Not cheap/no Medicaid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81898" y="2676525"/>
            <a:ext cx="4490827" cy="3597470"/>
          </a:xfrm>
        </p:spPr>
        <p:txBody>
          <a:bodyPr/>
          <a:lstStyle/>
          <a:p>
            <a:r>
              <a:rPr lang="en-US"/>
              <a:t>When care at home not enough</a:t>
            </a:r>
          </a:p>
          <a:p>
            <a:r>
              <a:rPr lang="en-US"/>
              <a:t>Need skilled care</a:t>
            </a:r>
          </a:p>
          <a:p>
            <a:r>
              <a:rPr lang="en-US"/>
              <a:t>All meals</a:t>
            </a:r>
          </a:p>
          <a:p>
            <a:r>
              <a:rPr lang="en-US"/>
              <a:t>24/7 nursing staffing</a:t>
            </a:r>
          </a:p>
          <a:p>
            <a:r>
              <a:rPr lang="en-US"/>
              <a:t>Rehab and/or therapies</a:t>
            </a:r>
          </a:p>
          <a:p>
            <a:r>
              <a:rPr lang="en-US"/>
              <a:t>Not cheap/Medicaid possible</a:t>
            </a:r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F5808-725B-30D4-F2BE-7BF7B3CF1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2827021"/>
          </a:xfrm>
        </p:spPr>
        <p:txBody>
          <a:bodyPr anchor="b">
            <a:normAutofit/>
          </a:bodyPr>
          <a:lstStyle/>
          <a:p>
            <a:r>
              <a:rPr lang="en-US"/>
              <a:t>CCRC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008F2-338A-AB11-0BD2-171CEAC18F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08810" y="4206652"/>
            <a:ext cx="5486400" cy="2441798"/>
          </a:xfrm>
        </p:spPr>
        <p:txBody>
          <a:bodyPr>
            <a:normAutofit/>
          </a:bodyPr>
          <a:lstStyle/>
          <a:p>
            <a:r>
              <a:rPr lang="en-US"/>
              <a:t>Designed to meet changing needs</a:t>
            </a:r>
          </a:p>
          <a:p>
            <a:r>
              <a:rPr lang="en-US"/>
              <a:t>Independent living to assisted living to skilled care</a:t>
            </a:r>
          </a:p>
          <a:p>
            <a:r>
              <a:rPr lang="en-US"/>
              <a:t>Hefty lump sum up front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757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159026"/>
            <a:ext cx="8492490" cy="2089373"/>
          </a:xfrm>
        </p:spPr>
        <p:txBody>
          <a:bodyPr/>
          <a:lstStyle/>
          <a:p>
            <a:r>
              <a:rPr lang="en-US"/>
              <a:t>Wise Moves: Checklists for Where to Live, What to Consider and Whether to Stay or Go, with Larry Frolik</a:t>
            </a:r>
          </a:p>
          <a:p>
            <a:r>
              <a:rPr lang="en-US"/>
              <a:t>Sally Balch Hurme</a:t>
            </a:r>
          </a:p>
          <a:p>
            <a:r>
              <a:rPr lang="en-US"/>
              <a:t>Bridgewater VA</a:t>
            </a:r>
          </a:p>
          <a:p>
            <a:r>
              <a:rPr lang="en-US"/>
              <a:t>sallyhurme1@gmail.com</a:t>
            </a:r>
          </a:p>
        </p:txBody>
      </p: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26100.0"/>
  <p:tag name="AS_RELEASE_DATE" val="2020.02.14"/>
  <p:tag name="AS_TITLE" val="Aspose.Slides for .NET 4.0 Client Profile"/>
  <p:tag name="AS_VERSION" val="20.2"/>
</p:tagLst>
</file>

<file path=ppt/theme/theme1.xml><?xml version="1.0" encoding="utf-8"?>
<a:theme xmlns:r="http://schemas.openxmlformats.org/officeDocument/2006/relationships"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:vt="http://schemas.openxmlformats.org/officeDocument/2006/docPropsVTypes" xmlns="http://schemas.openxmlformats.org/officeDocument/2006/extended-properties">
  <Template>{D0718C5F-18DC-4020-AAC3-1C9236E23ABA}tf78853419_win32</Template>
  <Company/>
  <PresentationFormat>Widescreen</PresentationFormat>
  <Paragraphs>0</Paragraphs>
  <Slides>0</Slides>
  <Notes>0</Notes>
  <TotalTime>0</TotalTime>
  <HiddenSlides>0</HiddenSlides>
  <MMClips>0</MMClips>
  <ScaleCrop>0</ScaleCrop>
  <LinksUpToDate>0</LinksUpToDate>
  <SharedDoc>0</SharedDoc>
  <HyperlinksChanged>0</HyperlinksChanged>
  <Application>Aspose.Slides for .NET</Application>
  <AppVersion>20.0200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1601-01-01T00:00:00Z</dcterms:created>
  <dcterms:modified xsi:type="dcterms:W3CDTF">1601-01-01T00:00:00Z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