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00" r:id="rId2"/>
    <p:sldMasterId id="2147483714" r:id="rId3"/>
    <p:sldMasterId id="2147483770" r:id="rId4"/>
  </p:sldMasterIdLst>
  <p:notesMasterIdLst>
    <p:notesMasterId r:id="rId27"/>
  </p:notesMasterIdLst>
  <p:handoutMasterIdLst>
    <p:handoutMasterId r:id="rId28"/>
  </p:handoutMasterIdLst>
  <p:sldIdLst>
    <p:sldId id="278" r:id="rId5"/>
    <p:sldId id="257" r:id="rId6"/>
    <p:sldId id="258" r:id="rId7"/>
    <p:sldId id="259" r:id="rId8"/>
    <p:sldId id="264" r:id="rId9"/>
    <p:sldId id="299" r:id="rId10"/>
    <p:sldId id="293" r:id="rId11"/>
    <p:sldId id="301" r:id="rId12"/>
    <p:sldId id="300" r:id="rId13"/>
    <p:sldId id="302" r:id="rId14"/>
    <p:sldId id="261" r:id="rId15"/>
    <p:sldId id="262" r:id="rId16"/>
    <p:sldId id="265" r:id="rId17"/>
    <p:sldId id="281" r:id="rId18"/>
    <p:sldId id="282" r:id="rId19"/>
    <p:sldId id="283" r:id="rId20"/>
    <p:sldId id="284" r:id="rId21"/>
    <p:sldId id="285" r:id="rId22"/>
    <p:sldId id="303" r:id="rId23"/>
    <p:sldId id="295" r:id="rId24"/>
    <p:sldId id="280" r:id="rId25"/>
    <p:sldId id="289"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4583" autoAdjust="0"/>
  </p:normalViewPr>
  <p:slideViewPr>
    <p:cSldViewPr>
      <p:cViewPr varScale="1">
        <p:scale>
          <a:sx n="47" d="100"/>
          <a:sy n="47" d="100"/>
        </p:scale>
        <p:origin x="1840" y="44"/>
      </p:cViewPr>
      <p:guideLst>
        <p:guide orient="horz" pos="2160"/>
        <p:guide pos="2880"/>
      </p:guideLst>
    </p:cSldViewPr>
  </p:slideViewPr>
  <p:outlineViewPr>
    <p:cViewPr>
      <p:scale>
        <a:sx n="33" d="100"/>
        <a:sy n="33" d="100"/>
      </p:scale>
      <p:origin x="108" y="0"/>
    </p:cViewPr>
  </p:outlineViewPr>
  <p:notesTextViewPr>
    <p:cViewPr>
      <p:scale>
        <a:sx n="100" d="100"/>
        <a:sy n="100" d="100"/>
      </p:scale>
      <p:origin x="0" y="0"/>
    </p:cViewPr>
  </p:notesTextViewPr>
  <p:sorterViewPr>
    <p:cViewPr>
      <p:scale>
        <a:sx n="100" d="100"/>
        <a:sy n="100" d="100"/>
      </p:scale>
      <p:origin x="0" y="40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98526E-A0BC-4DFC-95D8-2937EBB6198B}" type="doc">
      <dgm:prSet loTypeId="urn:microsoft.com/office/officeart/2005/8/layout/hProcess3" loCatId="process" qsTypeId="urn:microsoft.com/office/officeart/2005/8/quickstyle/simple1" qsCatId="simple" csTypeId="urn:microsoft.com/office/officeart/2005/8/colors/accent1_2" csCatId="accent1" phldr="1"/>
      <dgm:spPr/>
    </dgm:pt>
    <dgm:pt modelId="{236740C8-9160-4DBC-ABEB-9503FFE11D39}">
      <dgm:prSet phldrT="[Text]"/>
      <dgm:spPr/>
      <dgm:t>
        <a:bodyPr/>
        <a:lstStyle/>
        <a:p>
          <a:r>
            <a:rPr lang="en-US" dirty="0"/>
            <a:t>linked to</a:t>
          </a:r>
        </a:p>
      </dgm:t>
    </dgm:pt>
    <dgm:pt modelId="{DC3F07D9-E1A6-4051-B9D9-3908256120F4}" type="parTrans" cxnId="{4CDEEA2E-B9E7-4D2F-826A-A0FE7AEA738F}">
      <dgm:prSet/>
      <dgm:spPr/>
      <dgm:t>
        <a:bodyPr/>
        <a:lstStyle/>
        <a:p>
          <a:endParaRPr lang="en-US"/>
        </a:p>
      </dgm:t>
    </dgm:pt>
    <dgm:pt modelId="{2F067B90-B19C-48B1-8CEC-CAB3A1146F3A}" type="sibTrans" cxnId="{4CDEEA2E-B9E7-4D2F-826A-A0FE7AEA738F}">
      <dgm:prSet/>
      <dgm:spPr/>
      <dgm:t>
        <a:bodyPr/>
        <a:lstStyle/>
        <a:p>
          <a:endParaRPr lang="en-US"/>
        </a:p>
      </dgm:t>
    </dgm:pt>
    <dgm:pt modelId="{52B12D90-3A17-4EA4-9A23-D8A131AAE9B6}" type="pres">
      <dgm:prSet presAssocID="{D398526E-A0BC-4DFC-95D8-2937EBB6198B}" presName="Name0" presStyleCnt="0">
        <dgm:presLayoutVars>
          <dgm:dir/>
          <dgm:animLvl val="lvl"/>
          <dgm:resizeHandles val="exact"/>
        </dgm:presLayoutVars>
      </dgm:prSet>
      <dgm:spPr/>
    </dgm:pt>
    <dgm:pt modelId="{EA7F7AB7-0657-45C9-B2F4-7BE6AC55BDE0}" type="pres">
      <dgm:prSet presAssocID="{D398526E-A0BC-4DFC-95D8-2937EBB6198B}" presName="dummy" presStyleCnt="0"/>
      <dgm:spPr/>
    </dgm:pt>
    <dgm:pt modelId="{7C7AF2A5-3855-4040-8541-E00E4B83E24A}" type="pres">
      <dgm:prSet presAssocID="{D398526E-A0BC-4DFC-95D8-2937EBB6198B}" presName="linH" presStyleCnt="0"/>
      <dgm:spPr/>
    </dgm:pt>
    <dgm:pt modelId="{2FD62694-8B23-45C2-9566-83EA84948E31}" type="pres">
      <dgm:prSet presAssocID="{D398526E-A0BC-4DFC-95D8-2937EBB6198B}" presName="padding1" presStyleCnt="0"/>
      <dgm:spPr/>
    </dgm:pt>
    <dgm:pt modelId="{CAF0AB43-B2EE-4129-BC12-0E8B1519AF40}" type="pres">
      <dgm:prSet presAssocID="{236740C8-9160-4DBC-ABEB-9503FFE11D39}" presName="linV" presStyleCnt="0"/>
      <dgm:spPr/>
    </dgm:pt>
    <dgm:pt modelId="{6CAC3C26-A0AB-4112-BF29-D1602B3C20E3}" type="pres">
      <dgm:prSet presAssocID="{236740C8-9160-4DBC-ABEB-9503FFE11D39}" presName="spVertical1" presStyleCnt="0"/>
      <dgm:spPr/>
    </dgm:pt>
    <dgm:pt modelId="{9DF91F0A-008F-4DD9-8858-E14700BBDEF0}" type="pres">
      <dgm:prSet presAssocID="{236740C8-9160-4DBC-ABEB-9503FFE11D39}" presName="parTx" presStyleLbl="revTx" presStyleIdx="0" presStyleCnt="1">
        <dgm:presLayoutVars>
          <dgm:chMax val="0"/>
          <dgm:chPref val="0"/>
          <dgm:bulletEnabled val="1"/>
        </dgm:presLayoutVars>
      </dgm:prSet>
      <dgm:spPr/>
    </dgm:pt>
    <dgm:pt modelId="{EF4D56A6-79BF-4B48-B3BA-F4531FCAE8F1}" type="pres">
      <dgm:prSet presAssocID="{236740C8-9160-4DBC-ABEB-9503FFE11D39}" presName="spVertical2" presStyleCnt="0"/>
      <dgm:spPr/>
    </dgm:pt>
    <dgm:pt modelId="{E729BFFE-9323-48E6-A72E-D7C96560F36E}" type="pres">
      <dgm:prSet presAssocID="{236740C8-9160-4DBC-ABEB-9503FFE11D39}" presName="spVertical3" presStyleCnt="0"/>
      <dgm:spPr/>
    </dgm:pt>
    <dgm:pt modelId="{9DB0729C-A133-4367-8061-6A7106B10035}" type="pres">
      <dgm:prSet presAssocID="{D398526E-A0BC-4DFC-95D8-2937EBB6198B}" presName="padding2" presStyleCnt="0"/>
      <dgm:spPr/>
    </dgm:pt>
    <dgm:pt modelId="{C6F3C2CD-9F3E-47F7-83D5-6E20EFEBE51A}" type="pres">
      <dgm:prSet presAssocID="{D398526E-A0BC-4DFC-95D8-2937EBB6198B}" presName="negArrow" presStyleCnt="0"/>
      <dgm:spPr/>
    </dgm:pt>
    <dgm:pt modelId="{11FCAE1A-51AB-4831-A1A1-2CE705726EE4}" type="pres">
      <dgm:prSet presAssocID="{D398526E-A0BC-4DFC-95D8-2937EBB6198B}" presName="backgroundArrow" presStyleLbl="node1" presStyleIdx="0" presStyleCnt="1" custLinFactNeighborX="-79487" custLinFactNeighborY="-40714"/>
      <dgm:spPr/>
    </dgm:pt>
  </dgm:ptLst>
  <dgm:cxnLst>
    <dgm:cxn modelId="{4CDEEA2E-B9E7-4D2F-826A-A0FE7AEA738F}" srcId="{D398526E-A0BC-4DFC-95D8-2937EBB6198B}" destId="{236740C8-9160-4DBC-ABEB-9503FFE11D39}" srcOrd="0" destOrd="0" parTransId="{DC3F07D9-E1A6-4051-B9D9-3908256120F4}" sibTransId="{2F067B90-B19C-48B1-8CEC-CAB3A1146F3A}"/>
    <dgm:cxn modelId="{3AFC8596-A797-4703-AF2B-D11367980C1D}" type="presOf" srcId="{236740C8-9160-4DBC-ABEB-9503FFE11D39}" destId="{9DF91F0A-008F-4DD9-8858-E14700BBDEF0}" srcOrd="0" destOrd="0" presId="urn:microsoft.com/office/officeart/2005/8/layout/hProcess3"/>
    <dgm:cxn modelId="{329E38A0-A0D4-41CC-9C3E-F10F58B5BC82}" type="presOf" srcId="{D398526E-A0BC-4DFC-95D8-2937EBB6198B}" destId="{52B12D90-3A17-4EA4-9A23-D8A131AAE9B6}" srcOrd="0" destOrd="0" presId="urn:microsoft.com/office/officeart/2005/8/layout/hProcess3"/>
    <dgm:cxn modelId="{B70C5D0C-B3AC-47D3-9F51-70AC42FCEE0F}" type="presParOf" srcId="{52B12D90-3A17-4EA4-9A23-D8A131AAE9B6}" destId="{EA7F7AB7-0657-45C9-B2F4-7BE6AC55BDE0}" srcOrd="0" destOrd="0" presId="urn:microsoft.com/office/officeart/2005/8/layout/hProcess3"/>
    <dgm:cxn modelId="{DA9CEC4D-0466-4DA4-B7C6-E65F9DFCA8E3}" type="presParOf" srcId="{52B12D90-3A17-4EA4-9A23-D8A131AAE9B6}" destId="{7C7AF2A5-3855-4040-8541-E00E4B83E24A}" srcOrd="1" destOrd="0" presId="urn:microsoft.com/office/officeart/2005/8/layout/hProcess3"/>
    <dgm:cxn modelId="{3501E885-746D-4647-B81C-AC0CAEC603C5}" type="presParOf" srcId="{7C7AF2A5-3855-4040-8541-E00E4B83E24A}" destId="{2FD62694-8B23-45C2-9566-83EA84948E31}" srcOrd="0" destOrd="0" presId="urn:microsoft.com/office/officeart/2005/8/layout/hProcess3"/>
    <dgm:cxn modelId="{79429211-32E8-48C4-8B73-A3E5C0BF0CEE}" type="presParOf" srcId="{7C7AF2A5-3855-4040-8541-E00E4B83E24A}" destId="{CAF0AB43-B2EE-4129-BC12-0E8B1519AF40}" srcOrd="1" destOrd="0" presId="urn:microsoft.com/office/officeart/2005/8/layout/hProcess3"/>
    <dgm:cxn modelId="{763B1A9D-82C1-40BA-AD34-56617EDFE745}" type="presParOf" srcId="{CAF0AB43-B2EE-4129-BC12-0E8B1519AF40}" destId="{6CAC3C26-A0AB-4112-BF29-D1602B3C20E3}" srcOrd="0" destOrd="0" presId="urn:microsoft.com/office/officeart/2005/8/layout/hProcess3"/>
    <dgm:cxn modelId="{FF6E510F-ED89-4614-BB30-9D9FDFE941E9}" type="presParOf" srcId="{CAF0AB43-B2EE-4129-BC12-0E8B1519AF40}" destId="{9DF91F0A-008F-4DD9-8858-E14700BBDEF0}" srcOrd="1" destOrd="0" presId="urn:microsoft.com/office/officeart/2005/8/layout/hProcess3"/>
    <dgm:cxn modelId="{FA682B3C-0F79-43FF-9C7A-D73760187A06}" type="presParOf" srcId="{CAF0AB43-B2EE-4129-BC12-0E8B1519AF40}" destId="{EF4D56A6-79BF-4B48-B3BA-F4531FCAE8F1}" srcOrd="2" destOrd="0" presId="urn:microsoft.com/office/officeart/2005/8/layout/hProcess3"/>
    <dgm:cxn modelId="{FEFFB3C6-8647-4C33-8A7D-8807145F745D}" type="presParOf" srcId="{CAF0AB43-B2EE-4129-BC12-0E8B1519AF40}" destId="{E729BFFE-9323-48E6-A72E-D7C96560F36E}" srcOrd="3" destOrd="0" presId="urn:microsoft.com/office/officeart/2005/8/layout/hProcess3"/>
    <dgm:cxn modelId="{630B0940-DE14-4E12-93C3-0CEF7E8BD911}" type="presParOf" srcId="{7C7AF2A5-3855-4040-8541-E00E4B83E24A}" destId="{9DB0729C-A133-4367-8061-6A7106B10035}" srcOrd="2" destOrd="0" presId="urn:microsoft.com/office/officeart/2005/8/layout/hProcess3"/>
    <dgm:cxn modelId="{214EA1CB-B626-423F-A472-CA2BAFA0751B}" type="presParOf" srcId="{7C7AF2A5-3855-4040-8541-E00E4B83E24A}" destId="{C6F3C2CD-9F3E-47F7-83D5-6E20EFEBE51A}" srcOrd="3" destOrd="0" presId="urn:microsoft.com/office/officeart/2005/8/layout/hProcess3"/>
    <dgm:cxn modelId="{AC0AA962-D38B-4E44-83CF-C63C0709DB8B}" type="presParOf" srcId="{7C7AF2A5-3855-4040-8541-E00E4B83E24A}" destId="{11FCAE1A-51AB-4831-A1A1-2CE705726EE4}" srcOrd="4"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CAE1A-51AB-4831-A1A1-2CE705726EE4}">
      <dsp:nvSpPr>
        <dsp:cNvPr id="0" name=""/>
        <dsp:cNvSpPr/>
      </dsp:nvSpPr>
      <dsp:spPr>
        <a:xfrm>
          <a:off x="0" y="0"/>
          <a:ext cx="2971800" cy="1512000"/>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F91F0A-008F-4DD9-8858-E14700BBDEF0}">
      <dsp:nvSpPr>
        <dsp:cNvPr id="0" name=""/>
        <dsp:cNvSpPr/>
      </dsp:nvSpPr>
      <dsp:spPr>
        <a:xfrm>
          <a:off x="239717" y="384000"/>
          <a:ext cx="2434902" cy="75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13360" rIns="0" bIns="213360" numCol="1" spcCol="1270" anchor="ctr" anchorCtr="0">
          <a:noAutofit/>
        </a:bodyPr>
        <a:lstStyle/>
        <a:p>
          <a:pPr marL="0" lvl="0" indent="0" algn="ctr" defTabSz="933450">
            <a:lnSpc>
              <a:spcPct val="90000"/>
            </a:lnSpc>
            <a:spcBef>
              <a:spcPct val="0"/>
            </a:spcBef>
            <a:spcAft>
              <a:spcPct val="35000"/>
            </a:spcAft>
            <a:buNone/>
          </a:pPr>
          <a:r>
            <a:rPr lang="en-US" sz="2100" kern="1200" dirty="0"/>
            <a:t>linked to</a:t>
          </a:r>
        </a:p>
      </dsp:txBody>
      <dsp:txXfrm>
        <a:off x="239717" y="384000"/>
        <a:ext cx="2434902" cy="756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1"/>
          </a:xfrm>
          <a:prstGeom prst="rect">
            <a:avLst/>
          </a:prstGeom>
        </p:spPr>
        <p:txBody>
          <a:bodyPr vert="horz" lIns="92629" tIns="46314" rIns="92629" bIns="46314"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1"/>
          </a:xfrm>
          <a:prstGeom prst="rect">
            <a:avLst/>
          </a:prstGeom>
        </p:spPr>
        <p:txBody>
          <a:bodyPr vert="horz" lIns="92629" tIns="46314" rIns="92629" bIns="46314" rtlCol="0"/>
          <a:lstStyle>
            <a:lvl1pPr algn="r">
              <a:defRPr sz="1200"/>
            </a:lvl1pPr>
          </a:lstStyle>
          <a:p>
            <a:fld id="{9A5A9E53-09FA-4DB4-B4E0-F5F86028FA88}" type="datetimeFigureOut">
              <a:rPr lang="en-US" smtClean="0"/>
              <a:pPr/>
              <a:t>5/19/2025</a:t>
            </a:fld>
            <a:endParaRPr lang="en-US"/>
          </a:p>
        </p:txBody>
      </p:sp>
      <p:sp>
        <p:nvSpPr>
          <p:cNvPr id="4" name="Footer Placeholder 3"/>
          <p:cNvSpPr>
            <a:spLocks noGrp="1"/>
          </p:cNvSpPr>
          <p:nvPr>
            <p:ph type="ftr" sz="quarter" idx="2"/>
          </p:nvPr>
        </p:nvSpPr>
        <p:spPr>
          <a:xfrm>
            <a:off x="0" y="8829967"/>
            <a:ext cx="3037840" cy="464821"/>
          </a:xfrm>
          <a:prstGeom prst="rect">
            <a:avLst/>
          </a:prstGeom>
        </p:spPr>
        <p:txBody>
          <a:bodyPr vert="horz" lIns="92629" tIns="46314" rIns="92629" bIns="46314"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1"/>
          </a:xfrm>
          <a:prstGeom prst="rect">
            <a:avLst/>
          </a:prstGeom>
        </p:spPr>
        <p:txBody>
          <a:bodyPr vert="horz" lIns="92629" tIns="46314" rIns="92629" bIns="46314" rtlCol="0" anchor="b"/>
          <a:lstStyle>
            <a:lvl1pPr algn="r">
              <a:defRPr sz="1200"/>
            </a:lvl1pPr>
          </a:lstStyle>
          <a:p>
            <a:fld id="{54A3D61C-A7BB-48E9-AB8A-D973E00BE0A7}" type="slidenum">
              <a:rPr lang="en-US" smtClean="0"/>
              <a:pPr/>
              <a:t>‹#›</a:t>
            </a:fld>
            <a:endParaRPr lang="en-US"/>
          </a:p>
        </p:txBody>
      </p:sp>
    </p:spTree>
    <p:extLst>
      <p:ext uri="{BB962C8B-B14F-4D97-AF65-F5344CB8AC3E}">
        <p14:creationId xmlns:p14="http://schemas.microsoft.com/office/powerpoint/2010/main" val="1278611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1"/>
          </a:xfrm>
          <a:prstGeom prst="rect">
            <a:avLst/>
          </a:prstGeom>
        </p:spPr>
        <p:txBody>
          <a:bodyPr vert="horz" lIns="92629" tIns="46314" rIns="92629" bIns="46314" rtlCol="0"/>
          <a:lstStyle>
            <a:lvl1pPr algn="l">
              <a:defRPr sz="1200"/>
            </a:lvl1pPr>
          </a:lstStyle>
          <a:p>
            <a:endParaRPr lang="en-US"/>
          </a:p>
        </p:txBody>
      </p:sp>
      <p:sp>
        <p:nvSpPr>
          <p:cNvPr id="3" name="Date Placeholder 2"/>
          <p:cNvSpPr>
            <a:spLocks noGrp="1"/>
          </p:cNvSpPr>
          <p:nvPr>
            <p:ph type="dt" idx="1"/>
          </p:nvPr>
        </p:nvSpPr>
        <p:spPr>
          <a:xfrm>
            <a:off x="3970938" y="0"/>
            <a:ext cx="3037840" cy="464821"/>
          </a:xfrm>
          <a:prstGeom prst="rect">
            <a:avLst/>
          </a:prstGeom>
        </p:spPr>
        <p:txBody>
          <a:bodyPr vert="horz" lIns="92629" tIns="46314" rIns="92629" bIns="46314" rtlCol="0"/>
          <a:lstStyle>
            <a:lvl1pPr algn="r">
              <a:defRPr sz="1200"/>
            </a:lvl1pPr>
          </a:lstStyle>
          <a:p>
            <a:fld id="{FEC4566A-8798-4E52-83FD-01EDF2C4492E}" type="datetimeFigureOut">
              <a:rPr lang="en-US" smtClean="0"/>
              <a:pPr/>
              <a:t>5/19/2025</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629" tIns="46314" rIns="92629" bIns="46314" rtlCol="0" anchor="ctr"/>
          <a:lstStyle/>
          <a:p>
            <a:endParaRPr lang="en-US"/>
          </a:p>
        </p:txBody>
      </p:sp>
      <p:sp>
        <p:nvSpPr>
          <p:cNvPr id="5" name="Notes Placeholder 4"/>
          <p:cNvSpPr>
            <a:spLocks noGrp="1"/>
          </p:cNvSpPr>
          <p:nvPr>
            <p:ph type="body" sz="quarter" idx="3"/>
          </p:nvPr>
        </p:nvSpPr>
        <p:spPr>
          <a:xfrm>
            <a:off x="701040" y="4416589"/>
            <a:ext cx="5608320" cy="4183379"/>
          </a:xfrm>
          <a:prstGeom prst="rect">
            <a:avLst/>
          </a:prstGeom>
        </p:spPr>
        <p:txBody>
          <a:bodyPr vert="horz" lIns="92629" tIns="46314" rIns="92629" bIns="463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83"/>
            <a:ext cx="3037840" cy="464821"/>
          </a:xfrm>
          <a:prstGeom prst="rect">
            <a:avLst/>
          </a:prstGeom>
        </p:spPr>
        <p:txBody>
          <a:bodyPr vert="horz" lIns="92629" tIns="46314" rIns="92629" bIns="46314"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83"/>
            <a:ext cx="3037840" cy="464821"/>
          </a:xfrm>
          <a:prstGeom prst="rect">
            <a:avLst/>
          </a:prstGeom>
        </p:spPr>
        <p:txBody>
          <a:bodyPr vert="horz" lIns="92629" tIns="46314" rIns="92629" bIns="46314" rtlCol="0" anchor="b"/>
          <a:lstStyle>
            <a:lvl1pPr algn="r">
              <a:defRPr sz="1200"/>
            </a:lvl1pPr>
          </a:lstStyle>
          <a:p>
            <a:fld id="{98A16DF5-FAFA-4446-9D6C-432CE052C57F}" type="slidenum">
              <a:rPr lang="en-US" smtClean="0"/>
              <a:pPr/>
              <a:t>‹#›</a:t>
            </a:fld>
            <a:endParaRPr lang="en-US"/>
          </a:p>
        </p:txBody>
      </p:sp>
    </p:spTree>
    <p:extLst>
      <p:ext uri="{BB962C8B-B14F-4D97-AF65-F5344CB8AC3E}">
        <p14:creationId xmlns:p14="http://schemas.microsoft.com/office/powerpoint/2010/main" val="4283832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00" indent="-285731">
              <a:defRPr sz="2400">
                <a:solidFill>
                  <a:schemeClr val="tx1"/>
                </a:solidFill>
                <a:latin typeface="Times New Roman" pitchFamily="18" charset="0"/>
              </a:defRPr>
            </a:lvl2pPr>
            <a:lvl3pPr marL="1142922" indent="-228584">
              <a:defRPr sz="2400">
                <a:solidFill>
                  <a:schemeClr val="tx1"/>
                </a:solidFill>
                <a:latin typeface="Times New Roman" pitchFamily="18" charset="0"/>
              </a:defRPr>
            </a:lvl3pPr>
            <a:lvl4pPr marL="1600091" indent="-228584">
              <a:defRPr sz="2400">
                <a:solidFill>
                  <a:schemeClr val="tx1"/>
                </a:solidFill>
                <a:latin typeface="Times New Roman" pitchFamily="18" charset="0"/>
              </a:defRPr>
            </a:lvl4pPr>
            <a:lvl5pPr marL="2057261" indent="-228584">
              <a:defRPr sz="2400">
                <a:solidFill>
                  <a:schemeClr val="tx1"/>
                </a:solidFill>
                <a:latin typeface="Times New Roman" pitchFamily="18" charset="0"/>
              </a:defRPr>
            </a:lvl5pPr>
            <a:lvl6pPr marL="2514430" indent="-228584" eaLnBrk="0" fontAlgn="base" hangingPunct="0">
              <a:spcBef>
                <a:spcPct val="0"/>
              </a:spcBef>
              <a:spcAft>
                <a:spcPct val="0"/>
              </a:spcAft>
              <a:defRPr sz="2400">
                <a:solidFill>
                  <a:schemeClr val="tx1"/>
                </a:solidFill>
                <a:latin typeface="Times New Roman" pitchFamily="18" charset="0"/>
              </a:defRPr>
            </a:lvl6pPr>
            <a:lvl7pPr marL="2971599" indent="-228584" eaLnBrk="0" fontAlgn="base" hangingPunct="0">
              <a:spcBef>
                <a:spcPct val="0"/>
              </a:spcBef>
              <a:spcAft>
                <a:spcPct val="0"/>
              </a:spcAft>
              <a:defRPr sz="2400">
                <a:solidFill>
                  <a:schemeClr val="tx1"/>
                </a:solidFill>
                <a:latin typeface="Times New Roman" pitchFamily="18" charset="0"/>
              </a:defRPr>
            </a:lvl7pPr>
            <a:lvl8pPr marL="3428768" indent="-228584" eaLnBrk="0" fontAlgn="base" hangingPunct="0">
              <a:spcBef>
                <a:spcPct val="0"/>
              </a:spcBef>
              <a:spcAft>
                <a:spcPct val="0"/>
              </a:spcAft>
              <a:defRPr sz="2400">
                <a:solidFill>
                  <a:schemeClr val="tx1"/>
                </a:solidFill>
                <a:latin typeface="Times New Roman" pitchFamily="18" charset="0"/>
              </a:defRPr>
            </a:lvl8pPr>
            <a:lvl9pPr marL="3885937" indent="-228584" eaLnBrk="0" fontAlgn="base" hangingPunct="0">
              <a:spcBef>
                <a:spcPct val="0"/>
              </a:spcBef>
              <a:spcAft>
                <a:spcPct val="0"/>
              </a:spcAft>
              <a:defRPr sz="2400">
                <a:solidFill>
                  <a:schemeClr val="tx1"/>
                </a:solidFill>
                <a:latin typeface="Times New Roman" pitchFamily="18" charset="0"/>
              </a:defRPr>
            </a:lvl9pPr>
          </a:lstStyle>
          <a:p>
            <a:fld id="{C7915F3D-0FD2-4AC3-ACF3-357CA94CE74B}" type="slidenum">
              <a:rPr lang="en-US" altLang="en-US" sz="1200"/>
              <a:pPr/>
              <a:t>1</a:t>
            </a:fld>
            <a:endParaRPr lang="en-US" altLang="en-US" sz="1200" dirty="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Everyone experiences stress now and then.  But the effects of stress on older adults can be greater than in other age groups.  The unique relationship between stress and aging can cause new health problems and worsen existing ones.  Stress even speeds up the aging process itself.</a:t>
            </a:r>
            <a:endParaRPr lang="en-US" altLang="en-US" baseline="0" dirty="0"/>
          </a:p>
          <a:p>
            <a:endParaRPr lang="en-US" altLang="en-US" baseline="0" dirty="0"/>
          </a:p>
          <a:p>
            <a:r>
              <a:rPr lang="en-US" altLang="en-US" baseline="0" dirty="0"/>
              <a:t>Successful agers tend to have a few things in common.  They stay connected to friends and family, they exercise and keep active, and above all they find ways to both reduce and manage stress in their lives.</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a physical, chemical, or emotional factor that causes bodily or mental tension and may be a factor in disease causation</a:t>
            </a:r>
          </a:p>
          <a:p>
            <a:pPr fontAlgn="base"/>
            <a:r>
              <a:rPr lang="en-US" sz="1200" b="1" i="0" kern="1200" dirty="0">
                <a:solidFill>
                  <a:schemeClr val="tx1"/>
                </a:solidFill>
                <a:effectLst/>
                <a:latin typeface="+mn-lt"/>
                <a:ea typeface="+mn-ea"/>
                <a:cs typeface="+mn-cs"/>
              </a:rPr>
              <a:t>d: </a:t>
            </a:r>
            <a:r>
              <a:rPr lang="en-US" sz="1200" b="0" i="0" kern="1200" dirty="0">
                <a:solidFill>
                  <a:schemeClr val="tx1"/>
                </a:solidFill>
                <a:effectLst/>
                <a:latin typeface="+mn-lt"/>
                <a:ea typeface="+mn-ea"/>
                <a:cs typeface="+mn-cs"/>
              </a:rPr>
              <a:t>a state resulting from a stress </a:t>
            </a:r>
            <a:r>
              <a:rPr lang="en-US" sz="1200" b="0" i="1" kern="1200" dirty="0">
                <a:solidFill>
                  <a:schemeClr val="tx1"/>
                </a:solidFill>
                <a:effectLst/>
                <a:latin typeface="+mn-lt"/>
                <a:ea typeface="+mn-ea"/>
                <a:cs typeface="+mn-cs"/>
              </a:rPr>
              <a:t>especially</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one of bodily or mental tension resulting from factors that tend to alter an existent equilibrium</a:t>
            </a:r>
          </a:p>
        </p:txBody>
      </p:sp>
      <p:sp>
        <p:nvSpPr>
          <p:cNvPr id="4" name="Slide Number Placeholder 3"/>
          <p:cNvSpPr>
            <a:spLocks noGrp="1"/>
          </p:cNvSpPr>
          <p:nvPr>
            <p:ph type="sldNum" sz="quarter" idx="10"/>
          </p:nvPr>
        </p:nvSpPr>
        <p:spPr/>
        <p:txBody>
          <a:bodyPr/>
          <a:lstStyle/>
          <a:p>
            <a:fld id="{98A16DF5-FAFA-4446-9D6C-432CE052C57F}" type="slidenum">
              <a:rPr lang="en-US" smtClean="0"/>
              <a:pPr/>
              <a:t>2</a:t>
            </a:fld>
            <a:endParaRPr lang="en-US" dirty="0"/>
          </a:p>
        </p:txBody>
      </p:sp>
    </p:spTree>
    <p:extLst>
      <p:ext uri="{BB962C8B-B14F-4D97-AF65-F5344CB8AC3E}">
        <p14:creationId xmlns:p14="http://schemas.microsoft.com/office/powerpoint/2010/main" val="428238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ever found yourself in a stressful situation where you’ve noticed your heart pounding, muscles tensing up, quick breathing or started feeling sweaty, you probably have the “fight-or-flight” survival mechanism to thank – a stress response that occurs when your body perceives itself to be in danger.  Fight-or-flight evolved to help humans react quickly in life-threatening or dangerous situations.  Today, however, most of the things that cause us stress don’t require that type of reaction so if you body repeatedly responds to stressors that aren’t life-threatening as if they are, it can pose health problems.</a:t>
            </a:r>
          </a:p>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3</a:t>
            </a:fld>
            <a:endParaRPr lang="en-US" dirty="0"/>
          </a:p>
        </p:txBody>
      </p:sp>
    </p:spTree>
    <p:extLst>
      <p:ext uri="{BB962C8B-B14F-4D97-AF65-F5344CB8AC3E}">
        <p14:creationId xmlns:p14="http://schemas.microsoft.com/office/powerpoint/2010/main" val="206641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16DF5-FAFA-4446-9D6C-432CE052C57F}" type="slidenum">
              <a:rPr lang="en-US" smtClean="0"/>
              <a:pPr/>
              <a:t>4</a:t>
            </a:fld>
            <a:endParaRPr lang="en-US" dirty="0"/>
          </a:p>
        </p:txBody>
      </p:sp>
    </p:spTree>
    <p:extLst>
      <p:ext uri="{BB962C8B-B14F-4D97-AF65-F5344CB8AC3E}">
        <p14:creationId xmlns:p14="http://schemas.microsoft.com/office/powerpoint/2010/main" val="900787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5</a:t>
            </a:fld>
            <a:endParaRPr lang="en-US" dirty="0"/>
          </a:p>
        </p:txBody>
      </p:sp>
    </p:spTree>
    <p:extLst>
      <p:ext uri="{BB962C8B-B14F-4D97-AF65-F5344CB8AC3E}">
        <p14:creationId xmlns:p14="http://schemas.microsoft.com/office/powerpoint/2010/main" val="598609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Psychosocial stress</a:t>
            </a:r>
            <a:r>
              <a:rPr lang="en-US" sz="1200" b="0" i="0" kern="1200" dirty="0">
                <a:solidFill>
                  <a:schemeClr val="tx1"/>
                </a:solidFill>
                <a:effectLst/>
                <a:latin typeface="+mn-lt"/>
                <a:ea typeface="+mn-ea"/>
                <a:cs typeface="+mn-cs"/>
              </a:rPr>
              <a:t> is the result of a cognitive appraisal of what is at stake and what can be done about it. </a:t>
            </a:r>
            <a:r>
              <a:rPr lang="en-US" sz="1200" b="1" i="0" kern="1200" dirty="0">
                <a:solidFill>
                  <a:schemeClr val="tx1"/>
                </a:solidFill>
                <a:effectLst/>
                <a:latin typeface="+mn-lt"/>
                <a:ea typeface="+mn-ea"/>
                <a:cs typeface="+mn-cs"/>
              </a:rPr>
              <a:t>Psychosocial stress</a:t>
            </a:r>
            <a:r>
              <a:rPr lang="en-US" sz="1200" b="0" i="0" kern="1200" dirty="0">
                <a:solidFill>
                  <a:schemeClr val="tx1"/>
                </a:solidFill>
                <a:effectLst/>
                <a:latin typeface="+mn-lt"/>
                <a:ea typeface="+mn-ea"/>
                <a:cs typeface="+mn-cs"/>
              </a:rPr>
              <a:t> results when we look at a perceived threat in our lives. Psychological </a:t>
            </a:r>
            <a:r>
              <a:rPr lang="en-US" sz="1200" b="1" i="0" kern="1200" dirty="0">
                <a:solidFill>
                  <a:schemeClr val="tx1"/>
                </a:solidFill>
                <a:effectLst/>
                <a:latin typeface="+mn-lt"/>
                <a:ea typeface="+mn-ea"/>
                <a:cs typeface="+mn-cs"/>
              </a:rPr>
              <a:t>stress</a:t>
            </a:r>
            <a:r>
              <a:rPr lang="en-US" sz="1200" b="0" i="0" kern="1200" dirty="0">
                <a:solidFill>
                  <a:schemeClr val="tx1"/>
                </a:solidFill>
                <a:effectLst/>
                <a:latin typeface="+mn-lt"/>
                <a:ea typeface="+mn-ea"/>
                <a:cs typeface="+mn-cs"/>
              </a:rPr>
              <a:t> can be defined as an imbalance between demands placed on us and our ability to manage them.</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Result is </a:t>
            </a:r>
            <a:r>
              <a:rPr lang="en-US" sz="1200" b="0" i="0" kern="1200" dirty="0">
                <a:solidFill>
                  <a:schemeClr val="tx1"/>
                </a:solidFill>
                <a:effectLst/>
                <a:latin typeface="+mn-lt"/>
                <a:ea typeface="+mn-ea"/>
                <a:cs typeface="+mn-cs"/>
              </a:rPr>
              <a:t>emotional and physiological reactions experienced when an individual confronts a situation in which the demands go beyond their coping resources. </a:t>
            </a:r>
            <a:r>
              <a:rPr lang="en-US" sz="1200" b="1" i="0" kern="1200" dirty="0">
                <a:solidFill>
                  <a:schemeClr val="tx1"/>
                </a:solidFill>
                <a:effectLst/>
                <a:latin typeface="+mn-lt"/>
                <a:ea typeface="+mn-ea"/>
                <a:cs typeface="+mn-cs"/>
              </a:rPr>
              <a:t>Examples</a:t>
            </a:r>
            <a:r>
              <a:rPr lang="en-US" sz="1200" b="0" i="0" kern="1200" dirty="0">
                <a:solidFill>
                  <a:schemeClr val="tx1"/>
                </a:solidFill>
                <a:effectLst/>
                <a:latin typeface="+mn-lt"/>
                <a:ea typeface="+mn-ea"/>
                <a:cs typeface="+mn-cs"/>
              </a:rPr>
              <a:t> of stressful situations are marital problems, death of a loved one, abuse, health problems, and financial crises.</a:t>
            </a:r>
            <a:endParaRPr lang="en-US" dirty="0"/>
          </a:p>
          <a:p>
            <a:endParaRPr lang="en-US" dirty="0"/>
          </a:p>
          <a:p>
            <a:r>
              <a:rPr lang="en-US" sz="1200" b="1" i="0" kern="1200" dirty="0">
                <a:solidFill>
                  <a:schemeClr val="tx1"/>
                </a:solidFill>
                <a:effectLst/>
                <a:latin typeface="+mn-lt"/>
                <a:ea typeface="+mn-ea"/>
                <a:cs typeface="+mn-cs"/>
              </a:rPr>
              <a:t>Acute stress </a:t>
            </a:r>
            <a:r>
              <a:rPr lang="en-US" sz="1200" b="0" i="0" kern="1200" dirty="0">
                <a:solidFill>
                  <a:schemeClr val="tx1"/>
                </a:solidFill>
                <a:effectLst/>
                <a:latin typeface="+mn-lt"/>
                <a:ea typeface="+mn-ea"/>
                <a:cs typeface="+mn-cs"/>
              </a:rPr>
              <a:t> is short-term stress that tends to go away once the situation is over.  (stuck in traffic, agreement with a loved one)</a:t>
            </a:r>
          </a:p>
          <a:p>
            <a:r>
              <a:rPr lang="en-US" sz="1200" b="1" i="0" kern="1200" dirty="0">
                <a:solidFill>
                  <a:schemeClr val="tx1"/>
                </a:solidFill>
                <a:effectLst/>
                <a:latin typeface="+mn-lt"/>
                <a:ea typeface="+mn-ea"/>
                <a:cs typeface="+mn-cs"/>
              </a:rPr>
              <a:t>Chronic stress</a:t>
            </a:r>
            <a:r>
              <a:rPr lang="en-US" sz="1200" b="0" i="0" kern="1200" dirty="0">
                <a:solidFill>
                  <a:schemeClr val="tx1"/>
                </a:solidFill>
                <a:effectLst/>
                <a:latin typeface="+mn-lt"/>
                <a:ea typeface="+mn-ea"/>
                <a:cs typeface="+mn-cs"/>
              </a:rPr>
              <a:t> is constant long-term stress</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8A16DF5-FAFA-4446-9D6C-432CE052C57F}" type="slidenum">
              <a:rPr lang="en-US" smtClean="0"/>
              <a:pPr/>
              <a:t>6</a:t>
            </a:fld>
            <a:endParaRPr lang="en-US"/>
          </a:p>
        </p:txBody>
      </p:sp>
    </p:spTree>
    <p:extLst>
      <p:ext uri="{BB962C8B-B14F-4D97-AF65-F5344CB8AC3E}">
        <p14:creationId xmlns:p14="http://schemas.microsoft.com/office/powerpoint/2010/main" val="3646180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7</a:t>
            </a:fld>
            <a:endParaRPr lang="en-US" dirty="0"/>
          </a:p>
        </p:txBody>
      </p:sp>
    </p:spTree>
    <p:extLst>
      <p:ext uri="{BB962C8B-B14F-4D97-AF65-F5344CB8AC3E}">
        <p14:creationId xmlns:p14="http://schemas.microsoft.com/office/powerpoint/2010/main" val="4082068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hormones provide</a:t>
            </a:r>
            <a:r>
              <a:rPr lang="en-US" baseline="0" dirty="0"/>
              <a:t> energy and focus in the short term, but too much stress over too many years can throw a person’s system off-balance</a:t>
            </a:r>
          </a:p>
          <a:p>
            <a:endParaRPr lang="en-US" baseline="0" dirty="0"/>
          </a:p>
          <a:p>
            <a:pPr marL="171450" indent="-171450">
              <a:buFont typeface="Arial" panose="020B0604020202020204" pitchFamily="34" charset="0"/>
              <a:buChar char="•"/>
            </a:pPr>
            <a:r>
              <a:rPr lang="en-US" baseline="0" dirty="0"/>
              <a:t>For people already at heightened risk for these illnesses, managing stress is particularly important</a:t>
            </a:r>
            <a:endParaRPr lang="en-US" dirty="0"/>
          </a:p>
          <a:p>
            <a:endParaRPr lang="en-US" dirty="0"/>
          </a:p>
          <a:p>
            <a:endParaRPr lang="en-US" dirty="0"/>
          </a:p>
          <a:p>
            <a:pPr marL="171450" indent="-171450">
              <a:buFont typeface="Arial" panose="020B0604020202020204" pitchFamily="34" charset="0"/>
              <a:buChar char="•"/>
            </a:pPr>
            <a:r>
              <a:rPr lang="en-US" dirty="0"/>
              <a:t>Extra cortisol over the years can destroy cells in the hippocampus, a brain site responsible for memory storage and retrieval. </a:t>
            </a:r>
          </a:p>
        </p:txBody>
      </p:sp>
      <p:sp>
        <p:nvSpPr>
          <p:cNvPr id="4" name="Slide Number Placeholder 3"/>
          <p:cNvSpPr>
            <a:spLocks noGrp="1"/>
          </p:cNvSpPr>
          <p:nvPr>
            <p:ph type="sldNum" sz="quarter" idx="10"/>
          </p:nvPr>
        </p:nvSpPr>
        <p:spPr/>
        <p:txBody>
          <a:bodyPr/>
          <a:lstStyle/>
          <a:p>
            <a:fld id="{98A16DF5-FAFA-4446-9D6C-432CE052C57F}" type="slidenum">
              <a:rPr lang="en-US" smtClean="0"/>
              <a:pPr/>
              <a:t>8</a:t>
            </a:fld>
            <a:endParaRPr lang="en-US"/>
          </a:p>
        </p:txBody>
      </p:sp>
    </p:spTree>
    <p:extLst>
      <p:ext uri="{BB962C8B-B14F-4D97-AF65-F5344CB8AC3E}">
        <p14:creationId xmlns:p14="http://schemas.microsoft.com/office/powerpoint/2010/main" val="1816791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Telomeres are areas of genetic material on the ends of a cell’s chromosomes that provide protection. As a cell divides, telomeres shorten and some of these genetic instructions are lost. An enzyme called telomerase normally prevents this, but as we grow older, our ability to make telomerase decreases, and the protective telomeres become shorter. Thus, telomere length is a basic indicator of cellular aging and telomerase activity is a measure of cellular capacity for ongoing replication.</a:t>
            </a:r>
          </a:p>
          <a:p>
            <a:endParaRPr lang="en-US" dirty="0"/>
          </a:p>
          <a:p>
            <a:r>
              <a:rPr lang="en-US" dirty="0"/>
              <a:t>Cells with long telomeres live longer. Short telomeres have been linked to a wide range of human diseases, including coronary heart disease, osteoporosis and HIV infection. Shortening of telomeres is prevented or reduced by telomerase, which has been shown to keep immune cells young by preserving their length and ability to continue to divide and reproduce accurate replicas.</a:t>
            </a:r>
          </a:p>
          <a:p>
            <a:endParaRPr lang="en-US" dirty="0"/>
          </a:p>
          <a:p>
            <a:r>
              <a:rPr lang="en-US" dirty="0"/>
              <a:t>cortisol also suppresses telomerase activation in immune system cells so that telomeres are no longer protected during cell division and become progressively shorter. This leads to early cell aging and distorted replicas of the original cell that could lead to cancer and other diseases. As the lead author noted in an interview, “We are testing therapeutic ways of enhancing telomerase levels to help the immune system ward off cortisol’s effect. If we’re successful, one day a pill may exist to strengthen the immune system’s ability to weather chronic emotional stress.”</a:t>
            </a:r>
          </a:p>
          <a:p>
            <a:endParaRPr lang="en-US" dirty="0"/>
          </a:p>
          <a:p>
            <a:r>
              <a:rPr lang="en-US" dirty="0"/>
              <a:t>Reference:</a:t>
            </a:r>
          </a:p>
        </p:txBody>
      </p:sp>
      <p:sp>
        <p:nvSpPr>
          <p:cNvPr id="4" name="Slide Number Placeholder 3"/>
          <p:cNvSpPr>
            <a:spLocks noGrp="1"/>
          </p:cNvSpPr>
          <p:nvPr>
            <p:ph type="sldNum" sz="quarter" idx="10"/>
          </p:nvPr>
        </p:nvSpPr>
        <p:spPr/>
        <p:txBody>
          <a:bodyPr/>
          <a:lstStyle/>
          <a:p>
            <a:fld id="{98A16DF5-FAFA-4446-9D6C-432CE052C57F}" type="slidenum">
              <a:rPr lang="en-US" smtClean="0"/>
              <a:pPr/>
              <a:t>9</a:t>
            </a:fld>
            <a:endParaRPr lang="en-US" dirty="0"/>
          </a:p>
        </p:txBody>
      </p:sp>
    </p:spTree>
    <p:extLst>
      <p:ext uri="{BB962C8B-B14F-4D97-AF65-F5344CB8AC3E}">
        <p14:creationId xmlns:p14="http://schemas.microsoft.com/office/powerpoint/2010/main" val="1493167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good news is that we can put what we know about stress and aging to work for us.  Learn to manage and reduce your stress and you have a better chance to live a long, healthy life.</a:t>
            </a:r>
          </a:p>
        </p:txBody>
      </p:sp>
      <p:sp>
        <p:nvSpPr>
          <p:cNvPr id="4" name="Slide Number Placeholder 3"/>
          <p:cNvSpPr>
            <a:spLocks noGrp="1"/>
          </p:cNvSpPr>
          <p:nvPr>
            <p:ph type="sldNum" sz="quarter" idx="10"/>
          </p:nvPr>
        </p:nvSpPr>
        <p:spPr/>
        <p:txBody>
          <a:bodyPr/>
          <a:lstStyle/>
          <a:p>
            <a:fld id="{98A16DF5-FAFA-4446-9D6C-432CE052C57F}" type="slidenum">
              <a:rPr lang="en-US" smtClean="0"/>
              <a:pPr/>
              <a:t>10</a:t>
            </a:fld>
            <a:endParaRPr lang="en-US"/>
          </a:p>
        </p:txBody>
      </p:sp>
    </p:spTree>
    <p:extLst>
      <p:ext uri="{BB962C8B-B14F-4D97-AF65-F5344CB8AC3E}">
        <p14:creationId xmlns:p14="http://schemas.microsoft.com/office/powerpoint/2010/main" val="2462918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11</a:t>
            </a:fld>
            <a:endParaRPr lang="en-US" dirty="0"/>
          </a:p>
        </p:txBody>
      </p:sp>
    </p:spTree>
    <p:extLst>
      <p:ext uri="{BB962C8B-B14F-4D97-AF65-F5344CB8AC3E}">
        <p14:creationId xmlns:p14="http://schemas.microsoft.com/office/powerpoint/2010/main" val="1439621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12</a:t>
            </a:fld>
            <a:endParaRPr lang="en-US" dirty="0"/>
          </a:p>
        </p:txBody>
      </p:sp>
    </p:spTree>
    <p:extLst>
      <p:ext uri="{BB962C8B-B14F-4D97-AF65-F5344CB8AC3E}">
        <p14:creationId xmlns:p14="http://schemas.microsoft.com/office/powerpoint/2010/main" val="93757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13</a:t>
            </a:fld>
            <a:endParaRPr lang="en-US" dirty="0"/>
          </a:p>
        </p:txBody>
      </p:sp>
    </p:spTree>
    <p:extLst>
      <p:ext uri="{BB962C8B-B14F-4D97-AF65-F5344CB8AC3E}">
        <p14:creationId xmlns:p14="http://schemas.microsoft.com/office/powerpoint/2010/main" val="3611636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14</a:t>
            </a:fld>
            <a:endParaRPr lang="en-US" dirty="0"/>
          </a:p>
        </p:txBody>
      </p:sp>
    </p:spTree>
    <p:extLst>
      <p:ext uri="{BB962C8B-B14F-4D97-AF65-F5344CB8AC3E}">
        <p14:creationId xmlns:p14="http://schemas.microsoft.com/office/powerpoint/2010/main" val="2101464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Removing source of stress isn’t always possible, but if you can, try to identify what’s causing your stress and so something to change that.  Seek support – while stress is a natural part of life, carrying the burden all by yourself takes a toll – this is especially important for caregivers.</a:t>
            </a:r>
          </a:p>
          <a:p>
            <a:endParaRPr lang="en-US" dirty="0"/>
          </a:p>
          <a:p>
            <a:endParaRPr lang="en-US" dirty="0"/>
          </a:p>
          <a:p>
            <a:r>
              <a:rPr lang="en-US" dirty="0"/>
              <a:t>6.  </a:t>
            </a:r>
            <a:r>
              <a:rPr lang="en-US" b="1" dirty="0"/>
              <a:t>Eating a healthy </a:t>
            </a:r>
            <a:r>
              <a:rPr lang="en-US" dirty="0"/>
              <a:t>balanced diet can boost the immune system, help combat the effects of inflammation and fuel positive energy.  </a:t>
            </a:r>
            <a:r>
              <a:rPr lang="en-US" b="1" dirty="0"/>
              <a:t>Exercise</a:t>
            </a:r>
            <a:r>
              <a:rPr lang="en-US" dirty="0"/>
              <a:t> helps lower BP, ease arthritis pain, combat chronic illness and lift your mood.  Exercise releases feel-good endorphins while reducing the level of stress hormones like cortisol. </a:t>
            </a:r>
            <a:r>
              <a:rPr lang="en-US" b="1" dirty="0"/>
              <a:t>Sleep</a:t>
            </a:r>
            <a:r>
              <a:rPr lang="en-US" dirty="0"/>
              <a:t> is a time when the body repairs itself and the mind takes a break.  Establishing “sleep friendly” routines can help both to reduce stress related insomnia and other negative effects</a:t>
            </a:r>
            <a:r>
              <a:rPr lang="en-US"/>
              <a:t>.  </a:t>
            </a:r>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15</a:t>
            </a:fld>
            <a:endParaRPr lang="en-US" dirty="0"/>
          </a:p>
        </p:txBody>
      </p:sp>
    </p:spTree>
    <p:extLst>
      <p:ext uri="{BB962C8B-B14F-4D97-AF65-F5344CB8AC3E}">
        <p14:creationId xmlns:p14="http://schemas.microsoft.com/office/powerpoint/2010/main" val="2776894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00" indent="-285731">
              <a:defRPr sz="2400">
                <a:solidFill>
                  <a:schemeClr val="tx1"/>
                </a:solidFill>
                <a:latin typeface="Times New Roman" pitchFamily="18" charset="0"/>
              </a:defRPr>
            </a:lvl2pPr>
            <a:lvl3pPr marL="1142922" indent="-228584">
              <a:defRPr sz="2400">
                <a:solidFill>
                  <a:schemeClr val="tx1"/>
                </a:solidFill>
                <a:latin typeface="Times New Roman" pitchFamily="18" charset="0"/>
              </a:defRPr>
            </a:lvl3pPr>
            <a:lvl4pPr marL="1600091" indent="-228584">
              <a:defRPr sz="2400">
                <a:solidFill>
                  <a:schemeClr val="tx1"/>
                </a:solidFill>
                <a:latin typeface="Times New Roman" pitchFamily="18" charset="0"/>
              </a:defRPr>
            </a:lvl4pPr>
            <a:lvl5pPr marL="2057261" indent="-228584">
              <a:defRPr sz="2400">
                <a:solidFill>
                  <a:schemeClr val="tx1"/>
                </a:solidFill>
                <a:latin typeface="Times New Roman" pitchFamily="18" charset="0"/>
              </a:defRPr>
            </a:lvl5pPr>
            <a:lvl6pPr marL="2514430" indent="-228584" eaLnBrk="0" fontAlgn="base" hangingPunct="0">
              <a:spcBef>
                <a:spcPct val="0"/>
              </a:spcBef>
              <a:spcAft>
                <a:spcPct val="0"/>
              </a:spcAft>
              <a:defRPr sz="2400">
                <a:solidFill>
                  <a:schemeClr val="tx1"/>
                </a:solidFill>
                <a:latin typeface="Times New Roman" pitchFamily="18" charset="0"/>
              </a:defRPr>
            </a:lvl6pPr>
            <a:lvl7pPr marL="2971599" indent="-228584" eaLnBrk="0" fontAlgn="base" hangingPunct="0">
              <a:spcBef>
                <a:spcPct val="0"/>
              </a:spcBef>
              <a:spcAft>
                <a:spcPct val="0"/>
              </a:spcAft>
              <a:defRPr sz="2400">
                <a:solidFill>
                  <a:schemeClr val="tx1"/>
                </a:solidFill>
                <a:latin typeface="Times New Roman" pitchFamily="18" charset="0"/>
              </a:defRPr>
            </a:lvl7pPr>
            <a:lvl8pPr marL="3428768" indent="-228584" eaLnBrk="0" fontAlgn="base" hangingPunct="0">
              <a:spcBef>
                <a:spcPct val="0"/>
              </a:spcBef>
              <a:spcAft>
                <a:spcPct val="0"/>
              </a:spcAft>
              <a:defRPr sz="2400">
                <a:solidFill>
                  <a:schemeClr val="tx1"/>
                </a:solidFill>
                <a:latin typeface="Times New Roman" pitchFamily="18" charset="0"/>
              </a:defRPr>
            </a:lvl8pPr>
            <a:lvl9pPr marL="3885937" indent="-228584" eaLnBrk="0" fontAlgn="base" hangingPunct="0">
              <a:spcBef>
                <a:spcPct val="0"/>
              </a:spcBef>
              <a:spcAft>
                <a:spcPct val="0"/>
              </a:spcAft>
              <a:defRPr sz="2400">
                <a:solidFill>
                  <a:schemeClr val="tx1"/>
                </a:solidFill>
                <a:latin typeface="Times New Roman" pitchFamily="18" charset="0"/>
              </a:defRPr>
            </a:lvl9pPr>
          </a:lstStyle>
          <a:p>
            <a:fld id="{DE389AE0-9EC5-45B6-A0AD-26A282585B27}" type="slidenum">
              <a:rPr lang="en-US" altLang="en-US" sz="1200">
                <a:solidFill>
                  <a:prstClr val="black"/>
                </a:solidFill>
              </a:rPr>
              <a:pPr/>
              <a:t>16</a:t>
            </a:fld>
            <a:endParaRPr lang="en-US" altLang="en-US" sz="1200" dirty="0">
              <a:solidFill>
                <a:prstClr val="black"/>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Play Tape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00" indent="-285731">
              <a:defRPr sz="2400">
                <a:solidFill>
                  <a:schemeClr val="tx1"/>
                </a:solidFill>
                <a:latin typeface="Times New Roman" pitchFamily="18" charset="0"/>
              </a:defRPr>
            </a:lvl2pPr>
            <a:lvl3pPr marL="1142922" indent="-228584">
              <a:defRPr sz="2400">
                <a:solidFill>
                  <a:schemeClr val="tx1"/>
                </a:solidFill>
                <a:latin typeface="Times New Roman" pitchFamily="18" charset="0"/>
              </a:defRPr>
            </a:lvl3pPr>
            <a:lvl4pPr marL="1600091" indent="-228584">
              <a:defRPr sz="2400">
                <a:solidFill>
                  <a:schemeClr val="tx1"/>
                </a:solidFill>
                <a:latin typeface="Times New Roman" pitchFamily="18" charset="0"/>
              </a:defRPr>
            </a:lvl4pPr>
            <a:lvl5pPr marL="2057261" indent="-228584">
              <a:defRPr sz="2400">
                <a:solidFill>
                  <a:schemeClr val="tx1"/>
                </a:solidFill>
                <a:latin typeface="Times New Roman" pitchFamily="18" charset="0"/>
              </a:defRPr>
            </a:lvl5pPr>
            <a:lvl6pPr marL="2514430" indent="-228584" eaLnBrk="0" fontAlgn="base" hangingPunct="0">
              <a:spcBef>
                <a:spcPct val="0"/>
              </a:spcBef>
              <a:spcAft>
                <a:spcPct val="0"/>
              </a:spcAft>
              <a:defRPr sz="2400">
                <a:solidFill>
                  <a:schemeClr val="tx1"/>
                </a:solidFill>
                <a:latin typeface="Times New Roman" pitchFamily="18" charset="0"/>
              </a:defRPr>
            </a:lvl6pPr>
            <a:lvl7pPr marL="2971599" indent="-228584" eaLnBrk="0" fontAlgn="base" hangingPunct="0">
              <a:spcBef>
                <a:spcPct val="0"/>
              </a:spcBef>
              <a:spcAft>
                <a:spcPct val="0"/>
              </a:spcAft>
              <a:defRPr sz="2400">
                <a:solidFill>
                  <a:schemeClr val="tx1"/>
                </a:solidFill>
                <a:latin typeface="Times New Roman" pitchFamily="18" charset="0"/>
              </a:defRPr>
            </a:lvl7pPr>
            <a:lvl8pPr marL="3428768" indent="-228584" eaLnBrk="0" fontAlgn="base" hangingPunct="0">
              <a:spcBef>
                <a:spcPct val="0"/>
              </a:spcBef>
              <a:spcAft>
                <a:spcPct val="0"/>
              </a:spcAft>
              <a:defRPr sz="2400">
                <a:solidFill>
                  <a:schemeClr val="tx1"/>
                </a:solidFill>
                <a:latin typeface="Times New Roman" pitchFamily="18" charset="0"/>
              </a:defRPr>
            </a:lvl8pPr>
            <a:lvl9pPr marL="3885937" indent="-228584" eaLnBrk="0" fontAlgn="base" hangingPunct="0">
              <a:spcBef>
                <a:spcPct val="0"/>
              </a:spcBef>
              <a:spcAft>
                <a:spcPct val="0"/>
              </a:spcAft>
              <a:defRPr sz="2400">
                <a:solidFill>
                  <a:schemeClr val="tx1"/>
                </a:solidFill>
                <a:latin typeface="Times New Roman" pitchFamily="18" charset="0"/>
              </a:defRPr>
            </a:lvl9pPr>
          </a:lstStyle>
          <a:p>
            <a:fld id="{3E0067BD-BB26-42F7-A7E7-A9D12C61723F}" type="slidenum">
              <a:rPr lang="en-US" altLang="en-US" sz="1200">
                <a:solidFill>
                  <a:prstClr val="black"/>
                </a:solidFill>
              </a:rPr>
              <a:pPr/>
              <a:t>17</a:t>
            </a:fld>
            <a:endParaRPr lang="en-US" altLang="en-US" sz="1200" dirty="0">
              <a:solidFill>
                <a:prstClr val="black"/>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00" indent="-285731">
              <a:defRPr sz="2400">
                <a:solidFill>
                  <a:schemeClr val="tx1"/>
                </a:solidFill>
                <a:latin typeface="Times New Roman" pitchFamily="18" charset="0"/>
              </a:defRPr>
            </a:lvl2pPr>
            <a:lvl3pPr marL="1142922" indent="-228584">
              <a:defRPr sz="2400">
                <a:solidFill>
                  <a:schemeClr val="tx1"/>
                </a:solidFill>
                <a:latin typeface="Times New Roman" pitchFamily="18" charset="0"/>
              </a:defRPr>
            </a:lvl3pPr>
            <a:lvl4pPr marL="1600091" indent="-228584">
              <a:defRPr sz="2400">
                <a:solidFill>
                  <a:schemeClr val="tx1"/>
                </a:solidFill>
                <a:latin typeface="Times New Roman" pitchFamily="18" charset="0"/>
              </a:defRPr>
            </a:lvl4pPr>
            <a:lvl5pPr marL="2057261" indent="-228584">
              <a:defRPr sz="2400">
                <a:solidFill>
                  <a:schemeClr val="tx1"/>
                </a:solidFill>
                <a:latin typeface="Times New Roman" pitchFamily="18" charset="0"/>
              </a:defRPr>
            </a:lvl5pPr>
            <a:lvl6pPr marL="2514430" indent="-228584" eaLnBrk="0" fontAlgn="base" hangingPunct="0">
              <a:spcBef>
                <a:spcPct val="0"/>
              </a:spcBef>
              <a:spcAft>
                <a:spcPct val="0"/>
              </a:spcAft>
              <a:defRPr sz="2400">
                <a:solidFill>
                  <a:schemeClr val="tx1"/>
                </a:solidFill>
                <a:latin typeface="Times New Roman" pitchFamily="18" charset="0"/>
              </a:defRPr>
            </a:lvl6pPr>
            <a:lvl7pPr marL="2971599" indent="-228584" eaLnBrk="0" fontAlgn="base" hangingPunct="0">
              <a:spcBef>
                <a:spcPct val="0"/>
              </a:spcBef>
              <a:spcAft>
                <a:spcPct val="0"/>
              </a:spcAft>
              <a:defRPr sz="2400">
                <a:solidFill>
                  <a:schemeClr val="tx1"/>
                </a:solidFill>
                <a:latin typeface="Times New Roman" pitchFamily="18" charset="0"/>
              </a:defRPr>
            </a:lvl7pPr>
            <a:lvl8pPr marL="3428768" indent="-228584" eaLnBrk="0" fontAlgn="base" hangingPunct="0">
              <a:spcBef>
                <a:spcPct val="0"/>
              </a:spcBef>
              <a:spcAft>
                <a:spcPct val="0"/>
              </a:spcAft>
              <a:defRPr sz="2400">
                <a:solidFill>
                  <a:schemeClr val="tx1"/>
                </a:solidFill>
                <a:latin typeface="Times New Roman" pitchFamily="18" charset="0"/>
              </a:defRPr>
            </a:lvl8pPr>
            <a:lvl9pPr marL="3885937" indent="-228584" eaLnBrk="0" fontAlgn="base" hangingPunct="0">
              <a:spcBef>
                <a:spcPct val="0"/>
              </a:spcBef>
              <a:spcAft>
                <a:spcPct val="0"/>
              </a:spcAft>
              <a:defRPr sz="2400">
                <a:solidFill>
                  <a:schemeClr val="tx1"/>
                </a:solidFill>
                <a:latin typeface="Times New Roman" pitchFamily="18" charset="0"/>
              </a:defRPr>
            </a:lvl9pPr>
          </a:lstStyle>
          <a:p>
            <a:fld id="{24769052-11E6-43E3-BB2E-6D3D05811EC5}" type="slidenum">
              <a:rPr lang="en-US" altLang="en-US" sz="1200">
                <a:solidFill>
                  <a:prstClr val="black"/>
                </a:solidFill>
              </a:rPr>
              <a:pPr/>
              <a:t>18</a:t>
            </a:fld>
            <a:endParaRPr lang="en-US" altLang="en-US" sz="1200" dirty="0">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Coping techniques- address the causes of stress, relaxation techniques- address the symptoms of stress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feel good about themselves as they get older live about 7 ½ years longer than “glass</a:t>
            </a:r>
            <a:r>
              <a:rPr lang="en-US" baseline="0" dirty="0"/>
              <a:t> half empty” types.  People with more positive attitudes deal with stress better and have a stronger will to live.</a:t>
            </a:r>
          </a:p>
          <a:p>
            <a:endParaRPr lang="en-US" baseline="0" dirty="0"/>
          </a:p>
          <a:p>
            <a:r>
              <a:rPr lang="en-US" baseline="0" dirty="0"/>
              <a:t>Staying close to family &amp; friends is excellent way to cut down on stress.  Social support can help prevent stress and stress-related diseases.  Research has shown that social support can slow down the flow of stress hormones in seniors.  Social interactions can also help people stay mentally sharp .</a:t>
            </a:r>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19</a:t>
            </a:fld>
            <a:endParaRPr lang="en-US"/>
          </a:p>
        </p:txBody>
      </p:sp>
    </p:spTree>
    <p:extLst>
      <p:ext uri="{BB962C8B-B14F-4D97-AF65-F5344CB8AC3E}">
        <p14:creationId xmlns:p14="http://schemas.microsoft.com/office/powerpoint/2010/main" val="1990911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According to the Mayo Clinic, a medical research clinic in the United States, there is a sufficient amount of evidence to suggest that intentional deep breathing can actually calm and regulate the autonomic nervous system, a system which regulates involuntary body functions like temperature. It can lower blood pressure and provide an almost-immediate sense of calm, and improve your mood. But the benefits of deep breathing also extend beyond in-the-moment stress relief.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It’s an exceptional treatment for conditions like generalized anxiety disorder, panic disorder, post-traumatic stress disorder, and depression.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can also help treat insomnia by allowing you to calm your nervous system at night before bed. Box breathing can even help with pain management </a:t>
            </a:r>
          </a:p>
          <a:p>
            <a:endParaRPr lang="en-US" dirty="0"/>
          </a:p>
        </p:txBody>
      </p:sp>
      <p:sp>
        <p:nvSpPr>
          <p:cNvPr id="4" name="Slide Number Placeholder 3"/>
          <p:cNvSpPr>
            <a:spLocks noGrp="1"/>
          </p:cNvSpPr>
          <p:nvPr>
            <p:ph type="sldNum" sz="quarter" idx="10"/>
          </p:nvPr>
        </p:nvSpPr>
        <p:spPr/>
        <p:txBody>
          <a:bodyPr/>
          <a:lstStyle/>
          <a:p>
            <a:fld id="{98A16DF5-FAFA-4446-9D6C-432CE052C57F}" type="slidenum">
              <a:rPr lang="en-US" smtClean="0"/>
              <a:pPr/>
              <a:t>20</a:t>
            </a:fld>
            <a:endParaRPr lang="en-US"/>
          </a:p>
        </p:txBody>
      </p:sp>
    </p:spTree>
    <p:extLst>
      <p:ext uri="{BB962C8B-B14F-4D97-AF65-F5344CB8AC3E}">
        <p14:creationId xmlns:p14="http://schemas.microsoft.com/office/powerpoint/2010/main" val="2564359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00" indent="-285731">
              <a:defRPr sz="2400">
                <a:solidFill>
                  <a:schemeClr val="tx1"/>
                </a:solidFill>
                <a:latin typeface="Times New Roman" pitchFamily="18" charset="0"/>
              </a:defRPr>
            </a:lvl2pPr>
            <a:lvl3pPr marL="1142922" indent="-228584">
              <a:defRPr sz="2400">
                <a:solidFill>
                  <a:schemeClr val="tx1"/>
                </a:solidFill>
                <a:latin typeface="Times New Roman" pitchFamily="18" charset="0"/>
              </a:defRPr>
            </a:lvl3pPr>
            <a:lvl4pPr marL="1600091" indent="-228584">
              <a:defRPr sz="2400">
                <a:solidFill>
                  <a:schemeClr val="tx1"/>
                </a:solidFill>
                <a:latin typeface="Times New Roman" pitchFamily="18" charset="0"/>
              </a:defRPr>
            </a:lvl4pPr>
            <a:lvl5pPr marL="2057261" indent="-228584">
              <a:defRPr sz="2400">
                <a:solidFill>
                  <a:schemeClr val="tx1"/>
                </a:solidFill>
                <a:latin typeface="Times New Roman" pitchFamily="18" charset="0"/>
              </a:defRPr>
            </a:lvl5pPr>
            <a:lvl6pPr marL="2514430" indent="-228584" eaLnBrk="0" fontAlgn="base" hangingPunct="0">
              <a:spcBef>
                <a:spcPct val="0"/>
              </a:spcBef>
              <a:spcAft>
                <a:spcPct val="0"/>
              </a:spcAft>
              <a:defRPr sz="2400">
                <a:solidFill>
                  <a:schemeClr val="tx1"/>
                </a:solidFill>
                <a:latin typeface="Times New Roman" pitchFamily="18" charset="0"/>
              </a:defRPr>
            </a:lvl6pPr>
            <a:lvl7pPr marL="2971599" indent="-228584" eaLnBrk="0" fontAlgn="base" hangingPunct="0">
              <a:spcBef>
                <a:spcPct val="0"/>
              </a:spcBef>
              <a:spcAft>
                <a:spcPct val="0"/>
              </a:spcAft>
              <a:defRPr sz="2400">
                <a:solidFill>
                  <a:schemeClr val="tx1"/>
                </a:solidFill>
                <a:latin typeface="Times New Roman" pitchFamily="18" charset="0"/>
              </a:defRPr>
            </a:lvl7pPr>
            <a:lvl8pPr marL="3428768" indent="-228584" eaLnBrk="0" fontAlgn="base" hangingPunct="0">
              <a:spcBef>
                <a:spcPct val="0"/>
              </a:spcBef>
              <a:spcAft>
                <a:spcPct val="0"/>
              </a:spcAft>
              <a:defRPr sz="2400">
                <a:solidFill>
                  <a:schemeClr val="tx1"/>
                </a:solidFill>
                <a:latin typeface="Times New Roman" pitchFamily="18" charset="0"/>
              </a:defRPr>
            </a:lvl8pPr>
            <a:lvl9pPr marL="3885937" indent="-228584" eaLnBrk="0" fontAlgn="base" hangingPunct="0">
              <a:spcBef>
                <a:spcPct val="0"/>
              </a:spcBef>
              <a:spcAft>
                <a:spcPct val="0"/>
              </a:spcAft>
              <a:defRPr sz="2400">
                <a:solidFill>
                  <a:schemeClr val="tx1"/>
                </a:solidFill>
                <a:latin typeface="Times New Roman" pitchFamily="18" charset="0"/>
              </a:defRPr>
            </a:lvl9pPr>
          </a:lstStyle>
          <a:p>
            <a:fld id="{6C0DAE83-8F72-497A-9093-E84DEDBA2020}" type="slidenum">
              <a:rPr lang="en-US" altLang="en-US" sz="1200"/>
              <a:pPr/>
              <a:t>21</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00" indent="-285731">
              <a:defRPr sz="2400">
                <a:solidFill>
                  <a:schemeClr val="tx1"/>
                </a:solidFill>
                <a:latin typeface="Times New Roman" pitchFamily="18" charset="0"/>
              </a:defRPr>
            </a:lvl2pPr>
            <a:lvl3pPr marL="1142922" indent="-228584">
              <a:defRPr sz="2400">
                <a:solidFill>
                  <a:schemeClr val="tx1"/>
                </a:solidFill>
                <a:latin typeface="Times New Roman" pitchFamily="18" charset="0"/>
              </a:defRPr>
            </a:lvl3pPr>
            <a:lvl4pPr marL="1600091" indent="-228584">
              <a:defRPr sz="2400">
                <a:solidFill>
                  <a:schemeClr val="tx1"/>
                </a:solidFill>
                <a:latin typeface="Times New Roman" pitchFamily="18" charset="0"/>
              </a:defRPr>
            </a:lvl4pPr>
            <a:lvl5pPr marL="2057261" indent="-228584">
              <a:defRPr sz="2400">
                <a:solidFill>
                  <a:schemeClr val="tx1"/>
                </a:solidFill>
                <a:latin typeface="Times New Roman" pitchFamily="18" charset="0"/>
              </a:defRPr>
            </a:lvl5pPr>
            <a:lvl6pPr marL="2514430" indent="-228584" eaLnBrk="0" fontAlgn="base" hangingPunct="0">
              <a:spcBef>
                <a:spcPct val="0"/>
              </a:spcBef>
              <a:spcAft>
                <a:spcPct val="0"/>
              </a:spcAft>
              <a:defRPr sz="2400">
                <a:solidFill>
                  <a:schemeClr val="tx1"/>
                </a:solidFill>
                <a:latin typeface="Times New Roman" pitchFamily="18" charset="0"/>
              </a:defRPr>
            </a:lvl6pPr>
            <a:lvl7pPr marL="2971599" indent="-228584" eaLnBrk="0" fontAlgn="base" hangingPunct="0">
              <a:spcBef>
                <a:spcPct val="0"/>
              </a:spcBef>
              <a:spcAft>
                <a:spcPct val="0"/>
              </a:spcAft>
              <a:defRPr sz="2400">
                <a:solidFill>
                  <a:schemeClr val="tx1"/>
                </a:solidFill>
                <a:latin typeface="Times New Roman" pitchFamily="18" charset="0"/>
              </a:defRPr>
            </a:lvl7pPr>
            <a:lvl8pPr marL="3428768" indent="-228584" eaLnBrk="0" fontAlgn="base" hangingPunct="0">
              <a:spcBef>
                <a:spcPct val="0"/>
              </a:spcBef>
              <a:spcAft>
                <a:spcPct val="0"/>
              </a:spcAft>
              <a:defRPr sz="2400">
                <a:solidFill>
                  <a:schemeClr val="tx1"/>
                </a:solidFill>
                <a:latin typeface="Times New Roman" pitchFamily="18" charset="0"/>
              </a:defRPr>
            </a:lvl8pPr>
            <a:lvl9pPr marL="3885937" indent="-228584" eaLnBrk="0" fontAlgn="base" hangingPunct="0">
              <a:spcBef>
                <a:spcPct val="0"/>
              </a:spcBef>
              <a:spcAft>
                <a:spcPct val="0"/>
              </a:spcAft>
              <a:defRPr sz="2400">
                <a:solidFill>
                  <a:schemeClr val="tx1"/>
                </a:solidFill>
                <a:latin typeface="Times New Roman" pitchFamily="18" charset="0"/>
              </a:defRPr>
            </a:lvl9pPr>
          </a:lstStyle>
          <a:p>
            <a:fld id="{C7915F3D-0FD2-4AC3-ACF3-357CA94CE74B}" type="slidenum">
              <a:rPr lang="en-US" altLang="en-US" sz="1200"/>
              <a:pPr/>
              <a:t>22</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AD77C739-5225-462D-9411-5DB2FAB75093}"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3938524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3DBCB235-5F46-4383-BBD9-279A3D4A56E2}"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791894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AA89AE67-6C9A-4338-9050-96A0EB21DE66}"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325714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DC972494-B700-4F02-87A0-21C568B57818}"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944025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06B56D35-CC00-435A-8372-14C5A1C9232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736785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BAFEF3E7-D7C5-406B-9395-F793B21D6E57}"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095196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9C04DDCE-4E17-42E3-97F9-8E06AC90162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288854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872A4FDB-8A62-4BC9-84A2-0F7BDC4F6E2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87638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8A9FD11F-DF63-4A51-9B86-B8F5331181F0}"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1703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58CF3955-D3D5-48D4-A74A-A18DE5784730}"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95951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CF6D4D30-5AD9-4CB9-A99F-AD38D9AC3BB2}"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943210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81600" y="20447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1225550" y="6248400"/>
            <a:ext cx="1905000" cy="457200"/>
          </a:xfrm>
        </p:spPr>
        <p:txBody>
          <a:bodyPr/>
          <a:lstStyle>
            <a:lvl1pPr>
              <a:defRPr/>
            </a:lvl1p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a:xfrm>
            <a:off x="3663950" y="6248400"/>
            <a:ext cx="2895600" cy="457200"/>
          </a:xfrm>
        </p:spPr>
        <p:txBody>
          <a:bodyPr/>
          <a:lstStyle>
            <a:lvl1pPr>
              <a:defRPr/>
            </a:lvl1p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7092950" y="6248400"/>
            <a:ext cx="1905000" cy="457200"/>
          </a:xfrm>
        </p:spPr>
        <p:txBody>
          <a:bodyPr/>
          <a:lstStyle>
            <a:lvl1pPr>
              <a:defRPr/>
            </a:lvl1pPr>
          </a:lstStyle>
          <a:p>
            <a:pPr>
              <a:defRPr/>
            </a:pPr>
            <a:fld id="{FB272403-6D9D-4A97-BDEE-744133E9492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72424683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816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225550" y="6248400"/>
            <a:ext cx="1905000" cy="457200"/>
          </a:xfrm>
        </p:spPr>
        <p:txBody>
          <a:bodyPr/>
          <a:lstStyle>
            <a:lvl1pPr>
              <a:defRPr/>
            </a:lvl1p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a:xfrm>
            <a:off x="3663950" y="6248400"/>
            <a:ext cx="2895600" cy="457200"/>
          </a:xfrm>
        </p:spPr>
        <p:txBody>
          <a:bodyPr/>
          <a:lstStyle>
            <a:lvl1pPr>
              <a:defRPr/>
            </a:lvl1p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7092950" y="6248400"/>
            <a:ext cx="1905000" cy="457200"/>
          </a:xfrm>
        </p:spPr>
        <p:txBody>
          <a:bodyPr/>
          <a:lstStyle>
            <a:lvl1pPr>
              <a:defRPr/>
            </a:lvl1pPr>
          </a:lstStyle>
          <a:p>
            <a:pPr>
              <a:defRPr/>
            </a:pPr>
            <a:fld id="{46A01582-5283-4A42-B5A2-48872544588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08120185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AD77C739-5225-462D-9411-5DB2FAB75093}"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3535278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3DBCB235-5F46-4383-BBD9-279A3D4A56E2}"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300216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AA89AE67-6C9A-4338-9050-96A0EB21DE66}"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60714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DC972494-B700-4F02-87A0-21C568B57818}"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858624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06B56D35-CC00-435A-8372-14C5A1C9232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040539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BAFEF3E7-D7C5-406B-9395-F793B21D6E57}"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543707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9C04DDCE-4E17-42E3-97F9-8E06AC90162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766745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872A4FDB-8A62-4BC9-84A2-0F7BDC4F6E2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526113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8A9FD11F-DF63-4A51-9B86-B8F5331181F0}"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2722355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58CF3955-D3D5-48D4-A74A-A18DE5784730}"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661214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CF6D4D30-5AD9-4CB9-A99F-AD38D9AC3BB2}"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590266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81600" y="20447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1225550" y="6248400"/>
            <a:ext cx="1905000" cy="457200"/>
          </a:xfrm>
        </p:spPr>
        <p:txBody>
          <a:bodyPr/>
          <a:lstStyle>
            <a:lvl1pPr>
              <a:defRPr/>
            </a:lvl1p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a:xfrm>
            <a:off x="3663950" y="6248400"/>
            <a:ext cx="2895600" cy="457200"/>
          </a:xfrm>
        </p:spPr>
        <p:txBody>
          <a:bodyPr/>
          <a:lstStyle>
            <a:lvl1pPr>
              <a:defRPr/>
            </a:lvl1p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7092950" y="6248400"/>
            <a:ext cx="1905000" cy="457200"/>
          </a:xfrm>
        </p:spPr>
        <p:txBody>
          <a:bodyPr/>
          <a:lstStyle>
            <a:lvl1pPr>
              <a:defRPr/>
            </a:lvl1pPr>
          </a:lstStyle>
          <a:p>
            <a:pPr>
              <a:defRPr/>
            </a:pPr>
            <a:fld id="{FB272403-6D9D-4A97-BDEE-744133E9492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40900850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816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225550" y="6248400"/>
            <a:ext cx="1905000" cy="457200"/>
          </a:xfrm>
        </p:spPr>
        <p:txBody>
          <a:bodyPr/>
          <a:lstStyle>
            <a:lvl1pPr>
              <a:defRPr/>
            </a:lvl1p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a:xfrm>
            <a:off x="3663950" y="6248400"/>
            <a:ext cx="2895600" cy="457200"/>
          </a:xfrm>
        </p:spPr>
        <p:txBody>
          <a:bodyPr/>
          <a:lstStyle>
            <a:lvl1pPr>
              <a:defRPr/>
            </a:lvl1p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7092950" y="6248400"/>
            <a:ext cx="1905000" cy="457200"/>
          </a:xfrm>
        </p:spPr>
        <p:txBody>
          <a:bodyPr/>
          <a:lstStyle>
            <a:lvl1pPr>
              <a:defRPr/>
            </a:lvl1pPr>
          </a:lstStyle>
          <a:p>
            <a:pPr>
              <a:defRPr/>
            </a:pPr>
            <a:fld id="{46A01582-5283-4A42-B5A2-48872544588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03454465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AD77C739-5225-462D-9411-5DB2FAB75093}"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12254721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3DBCB235-5F46-4383-BBD9-279A3D4A56E2}"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006212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AA89AE67-6C9A-4338-9050-96A0EB21DE66}"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23258882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DC972494-B700-4F02-87A0-21C568B57818}"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3827668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06B56D35-CC00-435A-8372-14C5A1C9232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539332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BAFEF3E7-D7C5-406B-9395-F793B21D6E57}"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5863074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9C04DDCE-4E17-42E3-97F9-8E06AC90162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228335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872A4FDB-8A62-4BC9-84A2-0F7BDC4F6E2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400448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8A9FD11F-DF63-4A51-9B86-B8F5331181F0}"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0596664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58CF3955-D3D5-48D4-A74A-A18DE5784730}"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8630729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CF6D4D30-5AD9-4CB9-A99F-AD38D9AC3BB2}"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7392467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81600" y="20447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1225550" y="6248400"/>
            <a:ext cx="1905000" cy="457200"/>
          </a:xfrm>
        </p:spPr>
        <p:txBody>
          <a:bodyPr/>
          <a:lstStyle>
            <a:lvl1pPr>
              <a:defRPr/>
            </a:lvl1p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a:xfrm>
            <a:off x="3663950" y="6248400"/>
            <a:ext cx="2895600" cy="457200"/>
          </a:xfrm>
        </p:spPr>
        <p:txBody>
          <a:bodyPr/>
          <a:lstStyle>
            <a:lvl1pPr>
              <a:defRPr/>
            </a:lvl1p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7092950" y="6248400"/>
            <a:ext cx="1905000" cy="457200"/>
          </a:xfrm>
        </p:spPr>
        <p:txBody>
          <a:bodyPr/>
          <a:lstStyle>
            <a:lvl1pPr>
              <a:defRPr/>
            </a:lvl1pPr>
          </a:lstStyle>
          <a:p>
            <a:pPr>
              <a:defRPr/>
            </a:pPr>
            <a:fld id="{FB272403-6D9D-4A97-BDEE-744133E9492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745462008"/>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816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225550" y="6248400"/>
            <a:ext cx="1905000" cy="457200"/>
          </a:xfrm>
        </p:spPr>
        <p:txBody>
          <a:bodyPr/>
          <a:lstStyle>
            <a:lvl1pPr>
              <a:defRPr/>
            </a:lvl1p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a:xfrm>
            <a:off x="3663950" y="6248400"/>
            <a:ext cx="2895600" cy="457200"/>
          </a:xfrm>
        </p:spPr>
        <p:txBody>
          <a:bodyPr/>
          <a:lstStyle>
            <a:lvl1pPr>
              <a:defRPr/>
            </a:lvl1p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7092950" y="6248400"/>
            <a:ext cx="1905000" cy="457200"/>
          </a:xfrm>
        </p:spPr>
        <p:txBody>
          <a:bodyPr/>
          <a:lstStyle>
            <a:lvl1pPr>
              <a:defRPr/>
            </a:lvl1pPr>
          </a:lstStyle>
          <a:p>
            <a:pPr>
              <a:defRPr/>
            </a:pPr>
            <a:fld id="{46A01582-5283-4A42-B5A2-488725445883}"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360144268"/>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pPr>
              <a:defRPr/>
            </a:pPr>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AD77C739-5225-462D-9411-5DB2FAB75093}" type="slidenum">
              <a:rPr lang="en-US" smtClean="0">
                <a:solidFill>
                  <a:srgbClr val="DBF5F9">
                    <a:shade val="90000"/>
                  </a:srgbClr>
                </a:solidFill>
              </a:rPr>
              <a:pPr>
                <a:defRPr/>
              </a:pPr>
              <a:t>‹#›</a:t>
            </a:fld>
            <a:endParaRPr lang="en-US">
              <a:solidFill>
                <a:srgbClr val="DBF5F9">
                  <a:shade val="90000"/>
                </a:srgb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8229600" cy="1143000"/>
          </a:xfrm>
        </p:spPr>
        <p:txBody>
          <a:bodyPr>
            <a:normAutofit/>
          </a:bodyPr>
          <a:lstStyle>
            <a:lvl1pPr>
              <a:defRPr sz="4500" b="1"/>
            </a:lvl1pPr>
          </a:lstStyle>
          <a:p>
            <a:r>
              <a:rPr kumimoji="0" lang="en-US" dirty="0"/>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3DBCB235-5F46-4383-BBD9-279A3D4A56E2}"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AA89AE67-6C9A-4338-9050-96A0EB21DE66}" type="slidenum">
              <a:rPr lang="en-US" smtClean="0">
                <a:solidFill>
                  <a:srgbClr val="DBF5F9">
                    <a:shade val="90000"/>
                  </a:srgbClr>
                </a:solidFill>
              </a:rPr>
              <a:pPr>
                <a:defRPr/>
              </a:pPr>
              <a:t>‹#›</a:t>
            </a:fld>
            <a:endParaRPr lang="en-US">
              <a:solidFill>
                <a:srgbClr val="DBF5F9">
                  <a:shade val="90000"/>
                </a:srgb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DC972494-B700-4F02-87A0-21C568B57818}"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pPr>
              <a:defRPr/>
            </a:pPr>
            <a:fld id="{06B56D35-CC00-435A-8372-14C5A1C92323}"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BAFEF3E7-D7C5-406B-9395-F793B21D6E57}"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pPr>
              <a:defRPr/>
            </a:pPr>
            <a:fld id="{9C04DDCE-4E17-42E3-97F9-8E06AC90162A}"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872A4FDB-8A62-4BC9-84A2-0F7BDC4F6E2A}"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8A9FD11F-DF63-4A51-9B86-B8F5331181F0}" type="slidenum">
              <a:rPr lang="en-US" smtClean="0">
                <a:solidFill>
                  <a:srgbClr val="04617B">
                    <a:shade val="90000"/>
                  </a:srgbClr>
                </a:solidFill>
              </a:rPr>
              <a:pPr>
                <a:def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58CF3955-D3D5-48D4-A74A-A18DE5784730}"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CF6D4D30-5AD9-4CB9-A99F-AD38D9AC3BB2}" type="slidenum">
              <a:rPr lang="en-US" smtClean="0">
                <a:solidFill>
                  <a:srgbClr val="04617B">
                    <a:shade val="90000"/>
                  </a:srgbClr>
                </a:solidFill>
              </a:rPr>
              <a:pPr>
                <a:defRPr/>
              </a:pPr>
              <a:t>‹#›</a:t>
            </a:fld>
            <a:endParaRPr lang="en-US">
              <a:solidFill>
                <a:srgbClr val="04617B">
                  <a:shade val="90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4100"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4101"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482F0AD6-DB21-4AF9-9FB1-F09387D912E0}" type="slidenum">
              <a:rPr lang="en-US">
                <a:solidFill>
                  <a:srgbClr val="04617B">
                    <a:shade val="90000"/>
                  </a:srgbClr>
                </a:solidFill>
                <a:latin typeface="Times New Roman" pitchFamily="18" charset="0"/>
              </a:rPr>
              <a:pPr fontAlgn="base">
                <a:spcBef>
                  <a:spcPct val="0"/>
                </a:spcBef>
                <a:spcAft>
                  <a:spcPct val="0"/>
                </a:spcAft>
                <a:defRPr/>
              </a:pPr>
              <a:t>‹#›</a:t>
            </a:fld>
            <a:endParaRPr lang="en-US">
              <a:solidFill>
                <a:srgbClr val="04617B">
                  <a:shade val="90000"/>
                </a:srgbClr>
              </a:solidFill>
              <a:latin typeface="Times New Roman" pitchFamily="18" charset="0"/>
            </a:endParaRPr>
          </a:p>
        </p:txBody>
      </p:sp>
      <p:grpSp>
        <p:nvGrpSpPr>
          <p:cNvPr id="410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a:solidFill>
                  <a:prstClr val="black"/>
                </a:solidFill>
                <a:latin typeface="Times New Roman" pitchFamily="18"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a:solidFill>
                  <a:prstClr val="black"/>
                </a:solidFill>
                <a:latin typeface="Times New Roman" pitchFamily="18" charset="0"/>
              </a:endParaRPr>
            </a:p>
          </p:txBody>
        </p:sp>
      </p:grpSp>
    </p:spTree>
    <p:extLst>
      <p:ext uri="{BB962C8B-B14F-4D97-AF65-F5344CB8AC3E}">
        <p14:creationId xmlns:p14="http://schemas.microsoft.com/office/powerpoint/2010/main" val="114574597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4100"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4101"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482F0AD6-DB21-4AF9-9FB1-F09387D912E0}" type="slidenum">
              <a:rPr lang="en-US">
                <a:solidFill>
                  <a:srgbClr val="04617B">
                    <a:shade val="90000"/>
                  </a:srgbClr>
                </a:solidFill>
                <a:latin typeface="Times New Roman" pitchFamily="18" charset="0"/>
              </a:rPr>
              <a:pPr fontAlgn="base">
                <a:spcBef>
                  <a:spcPct val="0"/>
                </a:spcBef>
                <a:spcAft>
                  <a:spcPct val="0"/>
                </a:spcAft>
                <a:defRPr/>
              </a:pPr>
              <a:t>‹#›</a:t>
            </a:fld>
            <a:endParaRPr lang="en-US">
              <a:solidFill>
                <a:srgbClr val="04617B">
                  <a:shade val="90000"/>
                </a:srgbClr>
              </a:solidFill>
              <a:latin typeface="Times New Roman" pitchFamily="18" charset="0"/>
            </a:endParaRPr>
          </a:p>
        </p:txBody>
      </p:sp>
      <p:grpSp>
        <p:nvGrpSpPr>
          <p:cNvPr id="410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a:solidFill>
                  <a:prstClr val="black"/>
                </a:solidFill>
                <a:latin typeface="Times New Roman" pitchFamily="18"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a:solidFill>
                  <a:prstClr val="black"/>
                </a:solidFill>
                <a:latin typeface="Times New Roman" pitchFamily="18" charset="0"/>
              </a:endParaRPr>
            </a:p>
          </p:txBody>
        </p:sp>
      </p:grpSp>
    </p:spTree>
    <p:extLst>
      <p:ext uri="{BB962C8B-B14F-4D97-AF65-F5344CB8AC3E}">
        <p14:creationId xmlns:p14="http://schemas.microsoft.com/office/powerpoint/2010/main" val="323375818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400">
              <a:solidFill>
                <a:prstClr val="black"/>
              </a:solidFill>
            </a:endParaRPr>
          </a:p>
        </p:txBody>
      </p:sp>
      <p:sp>
        <p:nvSpPr>
          <p:cNvPr id="4100"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4101"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482F0AD6-DB21-4AF9-9FB1-F09387D912E0}" type="slidenum">
              <a:rPr lang="en-US">
                <a:solidFill>
                  <a:srgbClr val="04617B">
                    <a:shade val="90000"/>
                  </a:srgbClr>
                </a:solidFill>
                <a:latin typeface="Times New Roman" pitchFamily="18" charset="0"/>
              </a:rPr>
              <a:pPr fontAlgn="base">
                <a:spcBef>
                  <a:spcPct val="0"/>
                </a:spcBef>
                <a:spcAft>
                  <a:spcPct val="0"/>
                </a:spcAft>
                <a:defRPr/>
              </a:pPr>
              <a:t>‹#›</a:t>
            </a:fld>
            <a:endParaRPr lang="en-US">
              <a:solidFill>
                <a:srgbClr val="04617B">
                  <a:shade val="90000"/>
                </a:srgbClr>
              </a:solidFill>
              <a:latin typeface="Times New Roman" pitchFamily="18" charset="0"/>
            </a:endParaRPr>
          </a:p>
        </p:txBody>
      </p:sp>
      <p:grpSp>
        <p:nvGrpSpPr>
          <p:cNvPr id="410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a:solidFill>
                  <a:prstClr val="black"/>
                </a:solidFill>
                <a:latin typeface="Times New Roman" pitchFamily="18"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a:solidFill>
                  <a:prstClr val="black"/>
                </a:solidFill>
                <a:latin typeface="Times New Roman" pitchFamily="18" charset="0"/>
              </a:endParaRPr>
            </a:p>
          </p:txBody>
        </p:sp>
      </p:grpSp>
    </p:spTree>
    <p:extLst>
      <p:ext uri="{BB962C8B-B14F-4D97-AF65-F5344CB8AC3E}">
        <p14:creationId xmlns:p14="http://schemas.microsoft.com/office/powerpoint/2010/main" val="66861158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latin typeface="Times New Roman" pitchFamily="18"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482F0AD6-DB21-4AF9-9FB1-F09387D912E0}" type="slidenum">
              <a:rPr lang="en-US" smtClean="0">
                <a:solidFill>
                  <a:srgbClr val="04617B">
                    <a:shade val="90000"/>
                  </a:srgbClr>
                </a:solidFill>
                <a:latin typeface="Times New Roman" pitchFamily="18" charset="0"/>
              </a:rPr>
              <a:pPr fontAlgn="base">
                <a:spcBef>
                  <a:spcPct val="0"/>
                </a:spcBef>
                <a:spcAft>
                  <a:spcPct val="0"/>
                </a:spcAft>
                <a:defRPr/>
              </a:pPr>
              <a:t>‹#›</a:t>
            </a:fld>
            <a:endParaRPr lang="en-US">
              <a:solidFill>
                <a:srgbClr val="04617B">
                  <a:shade val="90000"/>
                </a:srgbClr>
              </a:solidFill>
              <a:latin typeface="Times New Roman" pitchFamily="18" charset="0"/>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762000"/>
            <a:ext cx="8001000" cy="1905000"/>
          </a:xfrm>
          <a:ln>
            <a:miter lim="800000"/>
            <a:headEnd/>
            <a:tailEnd/>
          </a:ln>
        </p:spPr>
        <p:txBody>
          <a:bodyPr/>
          <a:lstStyle/>
          <a:p>
            <a:pPr algn="ctr" eaLnBrk="1" fontAlgn="auto" hangingPunct="1">
              <a:spcAft>
                <a:spcPts val="0"/>
              </a:spcAft>
              <a:defRPr/>
            </a:pPr>
            <a:r>
              <a:rPr lang="en-US" sz="3600" dirty="0"/>
              <a:t>	</a:t>
            </a:r>
            <a:r>
              <a:rPr lang="en-US" sz="4400" dirty="0"/>
              <a:t>	</a:t>
            </a:r>
            <a:r>
              <a:rPr lang="en-US" sz="5400" dirty="0">
                <a:solidFill>
                  <a:srgbClr val="CFF7F9"/>
                </a:solidFill>
              </a:rPr>
              <a:t>Stress Management</a:t>
            </a:r>
            <a:endParaRPr lang="en-US" sz="4400" dirty="0">
              <a:solidFill>
                <a:srgbClr val="CFF7F9"/>
              </a:solidFill>
            </a:endParaRPr>
          </a:p>
        </p:txBody>
      </p:sp>
      <p:sp>
        <p:nvSpPr>
          <p:cNvPr id="10243" name="Rectangle 3"/>
          <p:cNvSpPr>
            <a:spLocks noGrp="1" noChangeArrowheads="1"/>
          </p:cNvSpPr>
          <p:nvPr>
            <p:ph type="subTitle" idx="1"/>
          </p:nvPr>
        </p:nvSpPr>
        <p:spPr>
          <a:xfrm>
            <a:off x="1371600" y="2895600"/>
            <a:ext cx="6781800" cy="1066800"/>
          </a:xfrm>
        </p:spPr>
        <p:txBody>
          <a:bodyPr/>
          <a:lstStyle/>
          <a:p>
            <a:pPr marR="0" algn="ctr" eaLnBrk="1" hangingPunct="1"/>
            <a:r>
              <a:rPr lang="en-US" altLang="en-US" b="1" dirty="0">
                <a:latin typeface="+mj-lt"/>
              </a:rPr>
              <a:t>Senior Health Department</a:t>
            </a:r>
          </a:p>
          <a:p>
            <a:pPr marR="0" algn="ctr" eaLnBrk="1" hangingPunct="1"/>
            <a:r>
              <a:rPr lang="en-US" altLang="en-US" b="1" dirty="0">
                <a:latin typeface="+mj-lt"/>
              </a:rPr>
              <a:t>(703) 558-6859</a:t>
            </a:r>
          </a:p>
          <a:p>
            <a:pPr marR="0" algn="ctr" eaLnBrk="1" hangingPunct="1"/>
            <a:endParaRPr lang="en-US" altLang="en-US" dirty="0"/>
          </a:p>
          <a:p>
            <a:pPr marR="0" algn="ctr" eaLnBrk="1" hangingPunct="1"/>
            <a:endParaRPr lang="en-US" altLang="en-US" dirty="0"/>
          </a:p>
        </p:txBody>
      </p:sp>
      <p:sp>
        <p:nvSpPr>
          <p:cNvPr id="6" name="Rectangle 5"/>
          <p:cNvSpPr/>
          <p:nvPr/>
        </p:nvSpPr>
        <p:spPr>
          <a:xfrm>
            <a:off x="0" y="4495800"/>
            <a:ext cx="9144000" cy="2362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 name="Picture 2">
            <a:extLst>
              <a:ext uri="{FF2B5EF4-FFF2-40B4-BE49-F238E27FC236}">
                <a16:creationId xmlns:a16="http://schemas.microsoft.com/office/drawing/2014/main" id="{E13D89C0-4996-4413-BBA7-92391B6D09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4665518"/>
            <a:ext cx="2837329" cy="2192482"/>
          </a:xfrm>
          <a:prstGeom prst="rect">
            <a:avLst/>
          </a:prstGeom>
        </p:spPr>
      </p:pic>
    </p:spTree>
    <p:extLst>
      <p:ext uri="{BB962C8B-B14F-4D97-AF65-F5344CB8AC3E}">
        <p14:creationId xmlns:p14="http://schemas.microsoft.com/office/powerpoint/2010/main" val="1194125435"/>
      </p:ext>
    </p:extLst>
  </p:cSld>
  <p:clrMapOvr>
    <a:overrideClrMapping bg1="dk1" tx1="lt1" bg2="dk2" tx2="lt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5181600" cy="1143000"/>
          </a:xfrm>
        </p:spPr>
        <p:txBody>
          <a:bodyPr/>
          <a:lstStyle/>
          <a:p>
            <a:r>
              <a:rPr lang="en-US" b="1" dirty="0"/>
              <a:t>Definition of Stress </a:t>
            </a:r>
          </a:p>
        </p:txBody>
      </p:sp>
      <p:sp>
        <p:nvSpPr>
          <p:cNvPr id="3" name="Content Placeholder 2"/>
          <p:cNvSpPr>
            <a:spLocks noGrp="1"/>
          </p:cNvSpPr>
          <p:nvPr>
            <p:ph idx="1"/>
          </p:nvPr>
        </p:nvSpPr>
        <p:spPr/>
        <p:txBody>
          <a:bodyPr/>
          <a:lstStyle/>
          <a:p>
            <a:r>
              <a:rPr lang="en-US" dirty="0"/>
              <a:t>A </a:t>
            </a:r>
            <a:r>
              <a:rPr lang="en-US" b="1" dirty="0"/>
              <a:t>response</a:t>
            </a:r>
            <a:r>
              <a:rPr lang="en-US" dirty="0"/>
              <a:t>, physiological and emotional, that is activated when we </a:t>
            </a:r>
            <a:r>
              <a:rPr lang="en-US" b="1" dirty="0"/>
              <a:t>perceive</a:t>
            </a:r>
            <a:r>
              <a:rPr lang="en-US" dirty="0"/>
              <a:t> a situation as a challenge or difficult</a:t>
            </a:r>
          </a:p>
        </p:txBody>
      </p:sp>
      <p:pic>
        <p:nvPicPr>
          <p:cNvPr id="5" name="Picture 4" descr="stress21-634.jpg"/>
          <p:cNvPicPr>
            <a:picLocks noChangeAspect="1"/>
          </p:cNvPicPr>
          <p:nvPr/>
        </p:nvPicPr>
        <p:blipFill>
          <a:blip r:embed="rId3" cstate="print"/>
          <a:stretch>
            <a:fillRect/>
          </a:stretch>
        </p:blipFill>
        <p:spPr>
          <a:xfrm>
            <a:off x="1752600" y="3352800"/>
            <a:ext cx="5029200" cy="26606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9" y="800745"/>
            <a:ext cx="8763000" cy="1143000"/>
          </a:xfrm>
        </p:spPr>
        <p:txBody>
          <a:bodyPr>
            <a:noAutofit/>
          </a:bodyPr>
          <a:lstStyle/>
          <a:p>
            <a:pPr algn="ctr"/>
            <a:r>
              <a:rPr lang="en-US" sz="4400" b="1" dirty="0"/>
              <a:t>Fight or Flight: </a:t>
            </a:r>
            <a:br>
              <a:rPr lang="en-US" sz="4400" b="1" dirty="0"/>
            </a:br>
            <a:r>
              <a:rPr lang="en-US" sz="4000" b="1" dirty="0"/>
              <a:t>The Body’s Stress Response</a:t>
            </a:r>
          </a:p>
        </p:txBody>
      </p:sp>
      <p:sp>
        <p:nvSpPr>
          <p:cNvPr id="3" name="Content Placeholder 2"/>
          <p:cNvSpPr>
            <a:spLocks noGrp="1"/>
          </p:cNvSpPr>
          <p:nvPr>
            <p:ph idx="1"/>
          </p:nvPr>
        </p:nvSpPr>
        <p:spPr>
          <a:xfrm>
            <a:off x="381000" y="2195592"/>
            <a:ext cx="8229600" cy="4038600"/>
          </a:xfrm>
        </p:spPr>
        <p:txBody>
          <a:bodyPr>
            <a:normAutofit fontScale="92500"/>
          </a:bodyPr>
          <a:lstStyle/>
          <a:p>
            <a:r>
              <a:rPr lang="en-US" dirty="0"/>
              <a:t>The brain gets a danger message from one of the senses</a:t>
            </a:r>
          </a:p>
          <a:p>
            <a:r>
              <a:rPr lang="en-US" dirty="0"/>
              <a:t>Body gears up for a physical response (fight or flight)</a:t>
            </a:r>
          </a:p>
          <a:p>
            <a:r>
              <a:rPr lang="en-US" dirty="0"/>
              <a:t>Stress hormones – mostly adrenaline and cortisol – </a:t>
            </a:r>
            <a:br>
              <a:rPr lang="en-US" dirty="0"/>
            </a:br>
            <a:r>
              <a:rPr lang="en-US" dirty="0"/>
              <a:t>are released</a:t>
            </a:r>
          </a:p>
          <a:p>
            <a:r>
              <a:rPr lang="en-US" dirty="0"/>
              <a:t>Heart rate &amp; blood pressure go up</a:t>
            </a:r>
          </a:p>
          <a:p>
            <a:r>
              <a:rPr lang="en-US" dirty="0"/>
              <a:t>Muscles tense</a:t>
            </a:r>
          </a:p>
          <a:p>
            <a:r>
              <a:rPr lang="en-US" dirty="0"/>
              <a:t>Breathing rate increases</a:t>
            </a:r>
          </a:p>
          <a:p>
            <a:r>
              <a:rPr lang="en-US" dirty="0"/>
              <a:t>“Fuel” is released for energy</a:t>
            </a:r>
          </a:p>
          <a:p>
            <a:r>
              <a:rPr lang="en-US" dirty="0"/>
              <a:t>“Unnecessary” body functions slow or shut down</a:t>
            </a:r>
          </a:p>
          <a:p>
            <a:endParaRPr lang="en-US" dirty="0"/>
          </a:p>
        </p:txBody>
      </p:sp>
      <p:pic>
        <p:nvPicPr>
          <p:cNvPr id="4" name="Picture 4" descr="xh4i1tax[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096000" y="3733800"/>
            <a:ext cx="2286000" cy="18415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3124200"/>
            <a:ext cx="8229600" cy="1143000"/>
          </a:xfrm>
        </p:spPr>
        <p:txBody>
          <a:bodyPr/>
          <a:lstStyle/>
          <a:p>
            <a:pPr algn="ctr"/>
            <a:r>
              <a:rPr lang="en-US" dirty="0"/>
              <a:t>What Do You Associate With Stress?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Common Stressors</a:t>
            </a:r>
          </a:p>
        </p:txBody>
      </p:sp>
      <p:sp>
        <p:nvSpPr>
          <p:cNvPr id="3" name="Content Placeholder 2"/>
          <p:cNvSpPr>
            <a:spLocks noGrp="1"/>
          </p:cNvSpPr>
          <p:nvPr>
            <p:ph idx="1"/>
          </p:nvPr>
        </p:nvSpPr>
        <p:spPr/>
        <p:txBody>
          <a:bodyPr>
            <a:normAutofit fontScale="92500"/>
          </a:bodyPr>
          <a:lstStyle/>
          <a:p>
            <a:pPr>
              <a:lnSpc>
                <a:spcPct val="150000"/>
              </a:lnSpc>
            </a:pPr>
            <a:r>
              <a:rPr lang="en-US" dirty="0"/>
              <a:t>Changes in lifestyle &amp; financial status after retirement</a:t>
            </a:r>
          </a:p>
          <a:p>
            <a:pPr>
              <a:lnSpc>
                <a:spcPct val="150000"/>
              </a:lnSpc>
            </a:pPr>
            <a:r>
              <a:rPr lang="en-US" dirty="0"/>
              <a:t>Caregiver stress</a:t>
            </a:r>
          </a:p>
          <a:p>
            <a:pPr>
              <a:lnSpc>
                <a:spcPct val="150000"/>
              </a:lnSpc>
            </a:pPr>
            <a:r>
              <a:rPr lang="en-US" dirty="0"/>
              <a:t>Loss of independence</a:t>
            </a:r>
          </a:p>
          <a:p>
            <a:pPr>
              <a:lnSpc>
                <a:spcPct val="150000"/>
              </a:lnSpc>
            </a:pPr>
            <a:r>
              <a:rPr lang="en-US" dirty="0"/>
              <a:t>Loneliness or isolation</a:t>
            </a:r>
          </a:p>
          <a:p>
            <a:pPr>
              <a:lnSpc>
                <a:spcPct val="150000"/>
              </a:lnSpc>
            </a:pPr>
            <a:r>
              <a:rPr lang="en-US" dirty="0"/>
              <a:t>Death of relatives &amp; close friends</a:t>
            </a:r>
          </a:p>
          <a:p>
            <a:pPr>
              <a:lnSpc>
                <a:spcPct val="150000"/>
              </a:lnSpc>
            </a:pPr>
            <a:r>
              <a:rPr lang="en-US" dirty="0"/>
              <a:t>Health problems</a:t>
            </a:r>
          </a:p>
          <a:p>
            <a:pPr>
              <a:lnSpc>
                <a:spcPct val="150000"/>
              </a:lnSpc>
            </a:pPr>
            <a:r>
              <a:rPr lang="en-US" dirty="0"/>
              <a:t>Moving/downsizing</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971800"/>
            <a:ext cx="3240489" cy="27852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Modern Day Stress</a:t>
            </a:r>
          </a:p>
        </p:txBody>
      </p:sp>
      <p:sp>
        <p:nvSpPr>
          <p:cNvPr id="3" name="Content Placeholder 2"/>
          <p:cNvSpPr>
            <a:spLocks noGrp="1"/>
          </p:cNvSpPr>
          <p:nvPr>
            <p:ph idx="1"/>
          </p:nvPr>
        </p:nvSpPr>
        <p:spPr/>
        <p:txBody>
          <a:bodyPr/>
          <a:lstStyle/>
          <a:p>
            <a:r>
              <a:rPr lang="en-US" dirty="0"/>
              <a:t>No wild animals to fend off</a:t>
            </a:r>
          </a:p>
          <a:p>
            <a:pPr marL="0" indent="0">
              <a:buNone/>
            </a:pPr>
            <a:endParaRPr lang="en-US" dirty="0"/>
          </a:p>
          <a:p>
            <a:r>
              <a:rPr lang="en-US" dirty="0"/>
              <a:t>No predators to run from (most of the time)</a:t>
            </a:r>
          </a:p>
          <a:p>
            <a:pPr marL="0" indent="0">
              <a:buNone/>
            </a:pPr>
            <a:endParaRPr lang="en-US" dirty="0"/>
          </a:p>
          <a:p>
            <a:r>
              <a:rPr lang="en-US" dirty="0"/>
              <a:t>Stressors are mostly psychosocial</a:t>
            </a:r>
          </a:p>
          <a:p>
            <a:pPr marL="0" indent="0">
              <a:buNone/>
            </a:pPr>
            <a:endParaRPr lang="en-US" dirty="0"/>
          </a:p>
          <a:p>
            <a:r>
              <a:rPr lang="en-US" dirty="0"/>
              <a:t>Many stressors are chronic</a:t>
            </a:r>
          </a:p>
          <a:p>
            <a:pPr marL="0" indent="0">
              <a:buNone/>
            </a:pPr>
            <a:r>
              <a:rPr lang="en-US" dirty="0"/>
              <a:t>    (don’t end after a few minutes)</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604"/>
          <a:stretch/>
        </p:blipFill>
        <p:spPr bwMode="auto">
          <a:xfrm>
            <a:off x="6096000" y="3733800"/>
            <a:ext cx="2495550" cy="16714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98943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0" y="838200"/>
            <a:ext cx="6858000" cy="819150"/>
          </a:xfrm>
        </p:spPr>
        <p:txBody>
          <a:bodyPr/>
          <a:lstStyle/>
          <a:p>
            <a:r>
              <a:rPr lang="en-US" sz="4500" b="1" dirty="0"/>
              <a:t>Signs &amp; Symptoms of Stress</a:t>
            </a:r>
          </a:p>
        </p:txBody>
      </p:sp>
      <p:sp>
        <p:nvSpPr>
          <p:cNvPr id="2" name="Content Placeholder 1"/>
          <p:cNvSpPr>
            <a:spLocks noGrp="1"/>
          </p:cNvSpPr>
          <p:nvPr>
            <p:ph idx="1"/>
          </p:nvPr>
        </p:nvSpPr>
        <p:spPr/>
        <p:txBody>
          <a:bodyPr/>
          <a:lstStyle/>
          <a:p>
            <a:r>
              <a:rPr lang="en-US" dirty="0"/>
              <a:t>Physiological:</a:t>
            </a:r>
          </a:p>
          <a:p>
            <a:pPr lvl="1"/>
            <a:r>
              <a:rPr lang="en-US" dirty="0"/>
              <a:t>Insomnia</a:t>
            </a:r>
          </a:p>
          <a:p>
            <a:pPr lvl="1"/>
            <a:r>
              <a:rPr lang="en-US" dirty="0"/>
              <a:t>Loss of appetite or indigestion</a:t>
            </a:r>
          </a:p>
          <a:p>
            <a:pPr lvl="1"/>
            <a:r>
              <a:rPr lang="en-US" dirty="0"/>
              <a:t>Muscle pain and tiredness</a:t>
            </a:r>
          </a:p>
          <a:p>
            <a:pPr lvl="1"/>
            <a:r>
              <a:rPr lang="en-US" dirty="0"/>
              <a:t>Headaches</a:t>
            </a:r>
          </a:p>
          <a:p>
            <a:pPr lvl="1"/>
            <a:endParaRPr lang="en-US" dirty="0"/>
          </a:p>
          <a:p>
            <a:r>
              <a:rPr lang="en-US" dirty="0"/>
              <a:t>Emotional &amp; Psychological</a:t>
            </a:r>
          </a:p>
          <a:p>
            <a:pPr lvl="1"/>
            <a:r>
              <a:rPr lang="en-US" dirty="0"/>
              <a:t>Anxiety, fear, frustration, depression</a:t>
            </a:r>
          </a:p>
          <a:p>
            <a:pPr lvl="1"/>
            <a:r>
              <a:rPr lang="en-US" dirty="0"/>
              <a:t>Restlessness, poor concentration, forgetfulness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362200"/>
            <a:ext cx="2667000" cy="1714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50011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Effects of Stress on the Body</a:t>
            </a:r>
          </a:p>
        </p:txBody>
      </p:sp>
      <p:sp>
        <p:nvSpPr>
          <p:cNvPr id="3" name="Content Placeholder 2"/>
          <p:cNvSpPr>
            <a:spLocks noGrp="1"/>
          </p:cNvSpPr>
          <p:nvPr>
            <p:ph idx="1"/>
          </p:nvPr>
        </p:nvSpPr>
        <p:spPr/>
        <p:txBody>
          <a:bodyPr/>
          <a:lstStyle/>
          <a:p>
            <a:r>
              <a:rPr lang="en-US" dirty="0"/>
              <a:t>Increased production of cortisol and adrenaline </a:t>
            </a:r>
          </a:p>
          <a:p>
            <a:pPr marL="0" indent="0">
              <a:buNone/>
            </a:pPr>
            <a:endParaRPr lang="en-US" dirty="0"/>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4123576879"/>
              </p:ext>
            </p:extLst>
          </p:nvPr>
        </p:nvGraphicFramePr>
        <p:xfrm>
          <a:off x="838200" y="3505200"/>
          <a:ext cx="2971800" cy="152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191000" y="2590800"/>
            <a:ext cx="4648200"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Heart disease</a:t>
            </a:r>
          </a:p>
          <a:p>
            <a:endParaRPr lang="en-US" sz="2800" dirty="0"/>
          </a:p>
          <a:p>
            <a:pPr marL="285750" indent="-285750">
              <a:buFont typeface="Arial" panose="020B0604020202020204" pitchFamily="34" charset="0"/>
              <a:buChar char="•"/>
            </a:pPr>
            <a:r>
              <a:rPr lang="en-US" sz="2800" dirty="0"/>
              <a:t>High blood pressure</a:t>
            </a:r>
          </a:p>
          <a:p>
            <a:endParaRPr lang="en-US" sz="2800" dirty="0"/>
          </a:p>
          <a:p>
            <a:pPr marL="285750" indent="-285750">
              <a:buFont typeface="Arial" panose="020B0604020202020204" pitchFamily="34" charset="0"/>
              <a:buChar char="•"/>
            </a:pPr>
            <a:r>
              <a:rPr lang="en-US" sz="2800" dirty="0"/>
              <a:t>Weakened immune function</a:t>
            </a:r>
          </a:p>
          <a:p>
            <a:endParaRPr lang="en-US" sz="2800" dirty="0"/>
          </a:p>
          <a:p>
            <a:pPr marL="285750" indent="-285750">
              <a:buFont typeface="Arial" panose="020B0604020202020204" pitchFamily="34" charset="0"/>
              <a:buChar char="•"/>
            </a:pPr>
            <a:r>
              <a:rPr lang="en-US" sz="2800" dirty="0"/>
              <a:t>Short-term memory problems</a:t>
            </a:r>
          </a:p>
        </p:txBody>
      </p:sp>
    </p:spTree>
    <p:extLst>
      <p:ext uri="{BB962C8B-B14F-4D97-AF65-F5344CB8AC3E}">
        <p14:creationId xmlns:p14="http://schemas.microsoft.com/office/powerpoint/2010/main" val="2443731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Stress &amp; Aging</a:t>
            </a:r>
          </a:p>
        </p:txBody>
      </p:sp>
      <p:sp>
        <p:nvSpPr>
          <p:cNvPr id="4" name="Content Placeholder 3"/>
          <p:cNvSpPr>
            <a:spLocks noGrp="1"/>
          </p:cNvSpPr>
          <p:nvPr>
            <p:ph sz="half" idx="1"/>
          </p:nvPr>
        </p:nvSpPr>
        <p:spPr/>
        <p:txBody>
          <a:bodyPr/>
          <a:lstStyle/>
          <a:p>
            <a:r>
              <a:rPr lang="en-US" sz="2400" dirty="0"/>
              <a:t>Chronic stress can accelerate aging.</a:t>
            </a:r>
          </a:p>
          <a:p>
            <a:endParaRPr lang="en-US" sz="2400" dirty="0"/>
          </a:p>
          <a:p>
            <a:r>
              <a:rPr lang="en-US" sz="2400" dirty="0"/>
              <a:t>People with chronic stress have shorter telomeres.</a:t>
            </a:r>
          </a:p>
          <a:p>
            <a:endParaRPr lang="en-US" sz="2400" dirty="0"/>
          </a:p>
          <a:p>
            <a:r>
              <a:rPr lang="en-US" sz="2400" dirty="0"/>
              <a:t>Chronic stress increases secretion of cortisol which suppresses telomerase activation</a:t>
            </a: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76800" y="2362200"/>
            <a:ext cx="3810000" cy="3035300"/>
          </a:xfrm>
        </p:spPr>
      </p:pic>
    </p:spTree>
    <p:extLst>
      <p:ext uri="{BB962C8B-B14F-4D97-AF65-F5344CB8AC3E}">
        <p14:creationId xmlns:p14="http://schemas.microsoft.com/office/powerpoint/2010/main" val="2118999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905000"/>
            <a:ext cx="8305800" cy="1143000"/>
          </a:xfrm>
        </p:spPr>
        <p:txBody>
          <a:bodyPr>
            <a:normAutofit fontScale="90000"/>
          </a:bodyPr>
          <a:lstStyle/>
          <a:p>
            <a:pPr algn="ctr"/>
            <a:r>
              <a:rPr lang="en-US" dirty="0"/>
              <a:t>Stress Management – The Real Fountain of Youth?</a:t>
            </a:r>
          </a:p>
        </p:txBody>
      </p:sp>
      <p:pic>
        <p:nvPicPr>
          <p:cNvPr id="1026" name="Picture 2" descr="Image result for fountain of you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3200400"/>
            <a:ext cx="2616510" cy="33829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66109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pPr algn="ctr"/>
            <a:r>
              <a:rPr lang="en-US" b="1" dirty="0"/>
              <a:t>Perception</a:t>
            </a:r>
          </a:p>
        </p:txBody>
      </p:sp>
      <p:sp>
        <p:nvSpPr>
          <p:cNvPr id="3" name="Content Placeholder 2"/>
          <p:cNvSpPr>
            <a:spLocks noGrp="1"/>
          </p:cNvSpPr>
          <p:nvPr>
            <p:ph idx="1"/>
          </p:nvPr>
        </p:nvSpPr>
        <p:spPr>
          <a:xfrm>
            <a:off x="457200" y="2057400"/>
            <a:ext cx="8229600" cy="4191000"/>
          </a:xfrm>
        </p:spPr>
        <p:txBody>
          <a:bodyPr>
            <a:normAutofit/>
          </a:bodyPr>
          <a:lstStyle/>
          <a:p>
            <a:pPr algn="ctr">
              <a:buNone/>
            </a:pPr>
            <a:r>
              <a:rPr lang="en-US" sz="3200" dirty="0"/>
              <a:t>“If you change the way you look at things, </a:t>
            </a:r>
            <a:br>
              <a:rPr lang="en-US" sz="3200" dirty="0"/>
            </a:br>
            <a:r>
              <a:rPr lang="en-US" sz="3200" dirty="0"/>
              <a:t>the things you look at change.”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364062"/>
            <a:ext cx="3692837" cy="3194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What Do We Mean By That?</a:t>
            </a:r>
          </a:p>
        </p:txBody>
      </p:sp>
      <p:sp>
        <p:nvSpPr>
          <p:cNvPr id="3" name="Content Placeholder 2"/>
          <p:cNvSpPr>
            <a:spLocks noGrp="1"/>
          </p:cNvSpPr>
          <p:nvPr>
            <p:ph idx="1"/>
          </p:nvPr>
        </p:nvSpPr>
        <p:spPr>
          <a:xfrm>
            <a:off x="457200" y="1981200"/>
            <a:ext cx="8686800" cy="4343400"/>
          </a:xfrm>
        </p:spPr>
        <p:txBody>
          <a:bodyPr>
            <a:normAutofit fontScale="92500"/>
          </a:bodyPr>
          <a:lstStyle/>
          <a:p>
            <a:pPr>
              <a:lnSpc>
                <a:spcPct val="150000"/>
              </a:lnSpc>
            </a:pPr>
            <a:r>
              <a:rPr lang="en-US" dirty="0"/>
              <a:t>Nothing is stressful in and of itself. </a:t>
            </a:r>
            <a:br>
              <a:rPr lang="en-US" dirty="0"/>
            </a:br>
            <a:r>
              <a:rPr lang="en-US" dirty="0"/>
              <a:t>Something becomes stressful because you </a:t>
            </a:r>
            <a:r>
              <a:rPr lang="en-US" i="1" dirty="0"/>
              <a:t>perceive</a:t>
            </a:r>
            <a:r>
              <a:rPr lang="en-US" dirty="0"/>
              <a:t> that it is.</a:t>
            </a:r>
            <a:br>
              <a:rPr lang="en-US" dirty="0"/>
            </a:br>
            <a:endParaRPr lang="en-US" sz="500" dirty="0"/>
          </a:p>
          <a:p>
            <a:pPr>
              <a:lnSpc>
                <a:spcPct val="150000"/>
              </a:lnSpc>
            </a:pPr>
            <a:r>
              <a:rPr lang="en-US" dirty="0"/>
              <a:t>Your perception is affected by your personality, background, education and experience;  as well as the type of situation.</a:t>
            </a:r>
            <a:br>
              <a:rPr lang="en-US" dirty="0"/>
            </a:br>
            <a:endParaRPr lang="en-US" sz="500" dirty="0"/>
          </a:p>
          <a:p>
            <a:pPr>
              <a:lnSpc>
                <a:spcPct val="150000"/>
              </a:lnSpc>
            </a:pPr>
            <a:r>
              <a:rPr lang="en-US" dirty="0"/>
              <a:t>Your level of overall </a:t>
            </a:r>
            <a:r>
              <a:rPr lang="en-US" b="1" dirty="0"/>
              <a:t>wellness</a:t>
            </a:r>
            <a:r>
              <a:rPr lang="en-US" dirty="0"/>
              <a:t> helps determine</a:t>
            </a:r>
            <a:br>
              <a:rPr lang="en-US" dirty="0"/>
            </a:br>
            <a:r>
              <a:rPr lang="en-US" dirty="0"/>
              <a:t>your coping resources.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rmAutofit fontScale="90000"/>
          </a:bodyPr>
          <a:lstStyle/>
          <a:p>
            <a:pPr algn="ctr"/>
            <a:r>
              <a:rPr lang="en-US" b="1" dirty="0"/>
              <a:t>Over Your Optimum Stress Point</a:t>
            </a:r>
            <a:r>
              <a:rPr lang="en-US" dirty="0"/>
              <a:t>?</a:t>
            </a:r>
            <a:r>
              <a:rPr lang="en-US" b="1" dirty="0"/>
              <a:t> Consider Making a Change…</a:t>
            </a:r>
          </a:p>
        </p:txBody>
      </p:sp>
      <p:sp>
        <p:nvSpPr>
          <p:cNvPr id="3" name="Content Placeholder 2"/>
          <p:cNvSpPr>
            <a:spLocks noGrp="1"/>
          </p:cNvSpPr>
          <p:nvPr>
            <p:ph idx="1"/>
          </p:nvPr>
        </p:nvSpPr>
        <p:spPr>
          <a:xfrm>
            <a:off x="457200" y="2667000"/>
            <a:ext cx="8229600" cy="3657600"/>
          </a:xfrm>
        </p:spPr>
        <p:txBody>
          <a:bodyPr/>
          <a:lstStyle/>
          <a:p>
            <a:pPr>
              <a:lnSpc>
                <a:spcPct val="150000"/>
              </a:lnSpc>
            </a:pPr>
            <a:r>
              <a:rPr lang="en-US" dirty="0"/>
              <a:t>Is there a stressor that can be eliminated?</a:t>
            </a:r>
          </a:p>
          <a:p>
            <a:pPr>
              <a:lnSpc>
                <a:spcPct val="150000"/>
              </a:lnSpc>
            </a:pPr>
            <a:r>
              <a:rPr lang="en-US" dirty="0"/>
              <a:t>Can you change how you think about a stressor?</a:t>
            </a:r>
          </a:p>
          <a:p>
            <a:pPr>
              <a:lnSpc>
                <a:spcPct val="150000"/>
              </a:lnSpc>
            </a:pPr>
            <a:r>
              <a:rPr lang="en-US" dirty="0"/>
              <a:t>Can you change how you interact with a stressor?</a:t>
            </a:r>
          </a:p>
          <a:p>
            <a:r>
              <a:rPr lang="en-US" dirty="0"/>
              <a:t>Can you learn to live more peacefully</a:t>
            </a:r>
          </a:p>
          <a:p>
            <a:pPr marL="0" indent="0">
              <a:buNone/>
            </a:pPr>
            <a:r>
              <a:rPr lang="en-US" dirty="0"/>
              <a:t>    with it?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4648200"/>
            <a:ext cx="2667000" cy="177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381000"/>
            <a:ext cx="8229600" cy="1143000"/>
          </a:xfrm>
        </p:spPr>
        <p:txBody>
          <a:bodyPr/>
          <a:lstStyle/>
          <a:p>
            <a:pPr eaLnBrk="1" hangingPunct="1"/>
            <a:r>
              <a:rPr lang="en-US" altLang="en-US" dirty="0"/>
              <a:t>Seven Steps to Stress Mastery</a:t>
            </a:r>
          </a:p>
        </p:txBody>
      </p:sp>
      <p:sp>
        <p:nvSpPr>
          <p:cNvPr id="26627" name="Rectangle 3"/>
          <p:cNvSpPr>
            <a:spLocks noGrp="1" noChangeArrowheads="1"/>
          </p:cNvSpPr>
          <p:nvPr>
            <p:ph idx="1"/>
          </p:nvPr>
        </p:nvSpPr>
        <p:spPr>
          <a:xfrm>
            <a:off x="457200" y="1935163"/>
            <a:ext cx="8458200" cy="4389437"/>
          </a:xfrm>
        </p:spPr>
        <p:txBody>
          <a:bodyPr/>
          <a:lstStyle/>
          <a:p>
            <a:pPr marL="609600" indent="-609600" eaLnBrk="1" hangingPunct="1">
              <a:lnSpc>
                <a:spcPct val="90000"/>
              </a:lnSpc>
              <a:buFont typeface="Monotype Sorts" pitchFamily="2" charset="2"/>
              <a:buAutoNum type="arabicPeriod"/>
            </a:pPr>
            <a:r>
              <a:rPr lang="en-US" altLang="en-US" sz="2800" b="1" dirty="0"/>
              <a:t>Develop an awareness of stressors </a:t>
            </a:r>
            <a:br>
              <a:rPr lang="en-US" altLang="en-US" sz="2800" b="1" dirty="0"/>
            </a:br>
            <a:r>
              <a:rPr lang="en-US" altLang="en-US" sz="2800" b="1" dirty="0"/>
              <a:t>and stress symptoms</a:t>
            </a:r>
          </a:p>
          <a:p>
            <a:pPr marL="457200" lvl="1" indent="0" eaLnBrk="1" hangingPunct="1">
              <a:lnSpc>
                <a:spcPct val="90000"/>
              </a:lnSpc>
              <a:buNone/>
            </a:pPr>
            <a:r>
              <a:rPr lang="en-US" altLang="en-US" dirty="0"/>
              <a:t>      Emotional, physical, behavioral</a:t>
            </a:r>
            <a:br>
              <a:rPr lang="en-US" altLang="en-US" dirty="0"/>
            </a:br>
            <a:endParaRPr lang="en-US" altLang="en-US" dirty="0"/>
          </a:p>
          <a:p>
            <a:pPr marL="609600" indent="-609600" eaLnBrk="1" hangingPunct="1">
              <a:lnSpc>
                <a:spcPct val="90000"/>
              </a:lnSpc>
              <a:buFont typeface="Monotype Sorts" pitchFamily="2" charset="2"/>
              <a:buAutoNum type="arabicPeriod"/>
            </a:pPr>
            <a:r>
              <a:rPr lang="en-US" altLang="en-US" sz="2800" b="1" dirty="0"/>
              <a:t>Figure  out </a:t>
            </a:r>
            <a:r>
              <a:rPr lang="en-US" altLang="en-US" sz="2800" b="1" i="1" dirty="0"/>
              <a:t>exactly </a:t>
            </a:r>
            <a:r>
              <a:rPr lang="en-US" altLang="en-US" sz="2800" b="1" dirty="0"/>
              <a:t>what is bugging you?</a:t>
            </a:r>
          </a:p>
          <a:p>
            <a:pPr marL="457200" lvl="1" indent="0" eaLnBrk="1" hangingPunct="1">
              <a:lnSpc>
                <a:spcPct val="90000"/>
              </a:lnSpc>
              <a:buNone/>
            </a:pPr>
            <a:r>
              <a:rPr lang="en-US" altLang="en-US" dirty="0"/>
              <a:t>      Keep a journal, take a mental inventory</a:t>
            </a:r>
            <a:br>
              <a:rPr lang="en-US" altLang="en-US" dirty="0"/>
            </a:br>
            <a:endParaRPr lang="en-US" altLang="en-US" dirty="0"/>
          </a:p>
          <a:p>
            <a:pPr marL="609600" indent="-609600" eaLnBrk="1" hangingPunct="1">
              <a:lnSpc>
                <a:spcPct val="90000"/>
              </a:lnSpc>
              <a:buFont typeface="Monotype Sorts" pitchFamily="2" charset="2"/>
              <a:buAutoNum type="arabicPeriod"/>
            </a:pPr>
            <a:r>
              <a:rPr lang="en-US" altLang="en-US" sz="2800" b="1" dirty="0"/>
              <a:t>Check for underlying causes</a:t>
            </a:r>
          </a:p>
          <a:p>
            <a:pPr marL="457200" lvl="1" indent="0" eaLnBrk="1" hangingPunct="1">
              <a:lnSpc>
                <a:spcPct val="90000"/>
              </a:lnSpc>
              <a:buNone/>
            </a:pPr>
            <a:r>
              <a:rPr lang="en-US" altLang="en-US" dirty="0"/>
              <a:t>      Caregiving stress, poor health, loneliness</a:t>
            </a:r>
          </a:p>
        </p:txBody>
      </p:sp>
    </p:spTree>
    <p:extLst>
      <p:ext uri="{BB962C8B-B14F-4D97-AF65-F5344CB8AC3E}">
        <p14:creationId xmlns:p14="http://schemas.microsoft.com/office/powerpoint/2010/main" val="2801885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304800" y="1752600"/>
            <a:ext cx="7467600" cy="4873625"/>
          </a:xfrm>
        </p:spPr>
        <p:txBody>
          <a:bodyPr/>
          <a:lstStyle/>
          <a:p>
            <a:pPr marL="609600" indent="-609600" eaLnBrk="1" hangingPunct="1">
              <a:lnSpc>
                <a:spcPct val="90000"/>
              </a:lnSpc>
              <a:buSzTx/>
              <a:buFont typeface="Monotype Sorts" pitchFamily="2" charset="2"/>
              <a:buAutoNum type="arabicPeriod" startAt="4"/>
            </a:pPr>
            <a:r>
              <a:rPr lang="en-US" altLang="en-US" sz="2400" b="1" dirty="0"/>
              <a:t>Control</a:t>
            </a:r>
          </a:p>
          <a:p>
            <a:pPr marL="457200" lvl="1" indent="0" eaLnBrk="1" hangingPunct="1">
              <a:lnSpc>
                <a:spcPct val="90000"/>
              </a:lnSpc>
              <a:buNone/>
            </a:pPr>
            <a:r>
              <a:rPr lang="en-US" altLang="en-US" dirty="0"/>
              <a:t>     Avoid, eliminate or change</a:t>
            </a:r>
          </a:p>
          <a:p>
            <a:pPr marL="990600" lvl="1" indent="-533400" eaLnBrk="1" hangingPunct="1">
              <a:lnSpc>
                <a:spcPct val="90000"/>
              </a:lnSpc>
            </a:pPr>
            <a:endParaRPr lang="en-US" altLang="en-US" dirty="0"/>
          </a:p>
          <a:p>
            <a:pPr marL="609600" indent="-609600" eaLnBrk="1" hangingPunct="1">
              <a:lnSpc>
                <a:spcPct val="90000"/>
              </a:lnSpc>
              <a:buFont typeface="Monotype Sorts" pitchFamily="2" charset="2"/>
              <a:buAutoNum type="arabicPeriod" startAt="4"/>
            </a:pPr>
            <a:r>
              <a:rPr lang="en-US" altLang="en-US" sz="2400" b="1" dirty="0"/>
              <a:t>Reframe and rethink</a:t>
            </a:r>
          </a:p>
          <a:p>
            <a:pPr marL="457200" lvl="1" indent="0" eaLnBrk="1" hangingPunct="1">
              <a:lnSpc>
                <a:spcPct val="90000"/>
              </a:lnSpc>
              <a:buNone/>
            </a:pPr>
            <a:r>
              <a:rPr lang="en-US" altLang="en-US" i="1" dirty="0"/>
              <a:t>     You</a:t>
            </a:r>
            <a:r>
              <a:rPr lang="en-US" altLang="en-US" dirty="0"/>
              <a:t> control your reaction</a:t>
            </a:r>
            <a:br>
              <a:rPr lang="en-US" altLang="en-US" dirty="0"/>
            </a:br>
            <a:endParaRPr lang="en-US" altLang="en-US" dirty="0"/>
          </a:p>
          <a:p>
            <a:pPr marL="609600" indent="-609600" eaLnBrk="1" hangingPunct="1">
              <a:lnSpc>
                <a:spcPct val="90000"/>
              </a:lnSpc>
              <a:buFont typeface="Monotype Sorts" pitchFamily="2" charset="2"/>
              <a:buAutoNum type="arabicPeriod" startAt="4"/>
            </a:pPr>
            <a:r>
              <a:rPr lang="en-US" altLang="en-US" sz="2400" b="1" dirty="0"/>
              <a:t>Relax and rejuvenate</a:t>
            </a:r>
          </a:p>
          <a:p>
            <a:pPr marL="457200" lvl="1" indent="0" eaLnBrk="1" hangingPunct="1">
              <a:lnSpc>
                <a:spcPct val="90000"/>
              </a:lnSpc>
              <a:buNone/>
            </a:pPr>
            <a:r>
              <a:rPr lang="en-US" altLang="en-US" dirty="0"/>
              <a:t>     Sleep, exercise, play and relax</a:t>
            </a:r>
            <a:br>
              <a:rPr lang="en-US" altLang="en-US" dirty="0"/>
            </a:br>
            <a:endParaRPr lang="en-US" altLang="en-US" dirty="0"/>
          </a:p>
          <a:p>
            <a:pPr marL="609600" indent="-609600" eaLnBrk="1" hangingPunct="1">
              <a:lnSpc>
                <a:spcPct val="90000"/>
              </a:lnSpc>
              <a:buFontTx/>
              <a:buAutoNum type="arabicPeriod" startAt="4"/>
            </a:pPr>
            <a:r>
              <a:rPr lang="en-US" altLang="en-US" sz="2400" b="1" dirty="0"/>
              <a:t>Make Stress Management a habit</a:t>
            </a:r>
          </a:p>
          <a:p>
            <a:pPr marL="457200" lvl="1" indent="0" eaLnBrk="1" hangingPunct="1">
              <a:lnSpc>
                <a:spcPct val="90000"/>
              </a:lnSpc>
              <a:buNone/>
            </a:pPr>
            <a:r>
              <a:rPr lang="en-US" altLang="en-US" dirty="0"/>
              <a:t>     Allow time for stress busters every day</a:t>
            </a:r>
          </a:p>
          <a:p>
            <a:pPr marL="609600" indent="-609600" eaLnBrk="1" hangingPunct="1">
              <a:lnSpc>
                <a:spcPct val="90000"/>
              </a:lnSpc>
              <a:buFontTx/>
              <a:buAutoNum type="arabicPeriod"/>
            </a:pPr>
            <a:endParaRPr lang="en-US" altLang="en-US" sz="2800" dirty="0"/>
          </a:p>
          <a:p>
            <a:pPr marL="990600" lvl="1" indent="-533400" eaLnBrk="1" hangingPunct="1">
              <a:lnSpc>
                <a:spcPct val="90000"/>
              </a:lnSpc>
              <a:buFont typeface="Monotype Sorts" pitchFamily="2" charset="2"/>
              <a:buNone/>
            </a:pPr>
            <a:endParaRPr lang="en-US" altLang="en-US" dirty="0"/>
          </a:p>
          <a:p>
            <a:pPr marL="609600" indent="-609600" eaLnBrk="1" hangingPunct="1">
              <a:lnSpc>
                <a:spcPct val="90000"/>
              </a:lnSpc>
              <a:buFont typeface="Monotype Sorts" pitchFamily="2" charset="2"/>
              <a:buAutoNum type="arabicPeriod" startAt="4"/>
            </a:pPr>
            <a:endParaRPr lang="en-US" altLang="en-US" dirty="0"/>
          </a:p>
          <a:p>
            <a:pPr marL="990600" lvl="1" indent="-533400" eaLnBrk="1" hangingPunct="1">
              <a:lnSpc>
                <a:spcPct val="90000"/>
              </a:lnSpc>
              <a:buFont typeface="Monotype Sorts" pitchFamily="2" charset="2"/>
              <a:buNone/>
            </a:pPr>
            <a:endParaRPr lang="en-US" altLang="en-US" dirty="0"/>
          </a:p>
          <a:p>
            <a:pPr marL="990600" lvl="1" indent="-533400" eaLnBrk="1" hangingPunct="1">
              <a:lnSpc>
                <a:spcPct val="90000"/>
              </a:lnSpc>
              <a:buFont typeface="Monotype Sorts" pitchFamily="2" charset="2"/>
              <a:buNone/>
            </a:pPr>
            <a:endParaRPr lang="en-US" altLang="en-US" dirty="0"/>
          </a:p>
        </p:txBody>
      </p:sp>
      <p:sp>
        <p:nvSpPr>
          <p:cNvPr id="6" name="Rectangle 2"/>
          <p:cNvSpPr>
            <a:spLocks noGrp="1" noChangeArrowheads="1"/>
          </p:cNvSpPr>
          <p:nvPr>
            <p:ph type="title"/>
          </p:nvPr>
        </p:nvSpPr>
        <p:spPr>
          <a:xfrm>
            <a:off x="685800" y="381000"/>
            <a:ext cx="8229600" cy="1143000"/>
          </a:xfrm>
        </p:spPr>
        <p:txBody>
          <a:bodyPr/>
          <a:lstStyle/>
          <a:p>
            <a:pPr eaLnBrk="1" hangingPunct="1"/>
            <a:r>
              <a:rPr lang="en-US" altLang="en-US" sz="4500" b="1" dirty="0"/>
              <a:t>Seven Steps to Stress Mastery</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209800"/>
            <a:ext cx="3141818" cy="2090737"/>
          </a:xfrm>
          <a:prstGeom prst="rect">
            <a:avLst/>
          </a:prstGeom>
          <a:noFill/>
          <a:ln w="2857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7920050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b="1" dirty="0"/>
              <a:t>COPING BEHAVIORS</a:t>
            </a:r>
          </a:p>
        </p:txBody>
      </p:sp>
      <p:sp>
        <p:nvSpPr>
          <p:cNvPr id="28675" name="Rectangle 3"/>
          <p:cNvSpPr>
            <a:spLocks noGrp="1" noChangeArrowheads="1"/>
          </p:cNvSpPr>
          <p:nvPr>
            <p:ph type="body" sz="half" idx="1"/>
          </p:nvPr>
        </p:nvSpPr>
        <p:spPr>
          <a:xfrm>
            <a:off x="1219200" y="2044700"/>
            <a:ext cx="6019800" cy="4114800"/>
          </a:xfrm>
        </p:spPr>
        <p:txBody>
          <a:bodyPr/>
          <a:lstStyle/>
          <a:p>
            <a:pPr eaLnBrk="1" hangingPunct="1"/>
            <a:r>
              <a:rPr lang="en-US" altLang="en-US" sz="3200" dirty="0"/>
              <a:t>What is in your toolbox?</a:t>
            </a:r>
          </a:p>
          <a:p>
            <a:pPr eaLnBrk="1" hangingPunct="1">
              <a:buFont typeface="Monotype Sorts" pitchFamily="2" charset="2"/>
              <a:buNone/>
            </a:pPr>
            <a:endParaRPr lang="en-US" altLang="en-US" sz="2800" dirty="0"/>
          </a:p>
        </p:txBody>
      </p:sp>
      <p:pic>
        <p:nvPicPr>
          <p:cNvPr id="28676" name="Picture 6" descr="C:\Documents and Settings\JMack\Local Settings\Temporary Internet Files\Content.IE5\L492484I\MP90017797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3124200"/>
            <a:ext cx="4527550"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91976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sz="half" idx="1"/>
          </p:nvPr>
        </p:nvSpPr>
        <p:spPr>
          <a:xfrm>
            <a:off x="457200" y="1920875"/>
            <a:ext cx="5562600" cy="4433888"/>
          </a:xfrm>
        </p:spPr>
        <p:txBody>
          <a:bodyPr/>
          <a:lstStyle/>
          <a:p>
            <a:pPr marL="285750" indent="-285750" eaLnBrk="1" hangingPunct="1">
              <a:buFont typeface="Wingdings 2" pitchFamily="18" charset="2"/>
              <a:buNone/>
            </a:pPr>
            <a:r>
              <a:rPr lang="en-US" altLang="en-US" dirty="0"/>
              <a:t>    </a:t>
            </a:r>
            <a:r>
              <a:rPr lang="en-US" altLang="en-US" b="1" dirty="0"/>
              <a:t>Coping techniques</a:t>
            </a:r>
          </a:p>
          <a:p>
            <a:pPr marL="800100" lvl="1" eaLnBrk="1" hangingPunct="1">
              <a:lnSpc>
                <a:spcPct val="150000"/>
              </a:lnSpc>
            </a:pPr>
            <a:r>
              <a:rPr lang="en-US" altLang="en-US" sz="2200" dirty="0"/>
              <a:t>Journal writing</a:t>
            </a:r>
          </a:p>
          <a:p>
            <a:pPr marL="800100" lvl="1" eaLnBrk="1" hangingPunct="1">
              <a:lnSpc>
                <a:spcPct val="150000"/>
              </a:lnSpc>
            </a:pPr>
            <a:r>
              <a:rPr lang="en-US" altLang="en-US" sz="2200" dirty="0"/>
              <a:t>Hobbies</a:t>
            </a:r>
          </a:p>
          <a:p>
            <a:pPr marL="800100" lvl="1" eaLnBrk="1" hangingPunct="1">
              <a:lnSpc>
                <a:spcPct val="150000"/>
              </a:lnSpc>
            </a:pPr>
            <a:r>
              <a:rPr lang="en-US" altLang="en-US" sz="2200" dirty="0"/>
              <a:t>Spirituality</a:t>
            </a:r>
          </a:p>
          <a:p>
            <a:pPr marL="800100" lvl="1" eaLnBrk="1" hangingPunct="1">
              <a:lnSpc>
                <a:spcPct val="150000"/>
              </a:lnSpc>
            </a:pPr>
            <a:r>
              <a:rPr lang="en-US" altLang="en-US" sz="2200" dirty="0"/>
              <a:t>Art/humor “therapy”</a:t>
            </a:r>
          </a:p>
          <a:p>
            <a:pPr marL="800100" lvl="1" eaLnBrk="1" hangingPunct="1">
              <a:lnSpc>
                <a:spcPct val="150000"/>
              </a:lnSpc>
            </a:pPr>
            <a:r>
              <a:rPr lang="en-US" altLang="en-US" sz="2200" dirty="0"/>
              <a:t>Support groups</a:t>
            </a:r>
          </a:p>
          <a:p>
            <a:pPr marL="800100" lvl="1" eaLnBrk="1" hangingPunct="1">
              <a:lnSpc>
                <a:spcPct val="150000"/>
              </a:lnSpc>
            </a:pPr>
            <a:r>
              <a:rPr lang="en-US" altLang="en-US" sz="2200" dirty="0"/>
              <a:t>Resource management (time and $)</a:t>
            </a:r>
          </a:p>
          <a:p>
            <a:pPr marL="285750" indent="-285750" eaLnBrk="1" hangingPunct="1">
              <a:buFontTx/>
              <a:buNone/>
            </a:pPr>
            <a:endParaRPr lang="en-US" altLang="en-US" dirty="0"/>
          </a:p>
          <a:p>
            <a:pPr marL="285750" indent="-285750" eaLnBrk="1" hangingPunct="1"/>
            <a:endParaRPr lang="en-US" altLang="en-US" sz="2000" dirty="0"/>
          </a:p>
        </p:txBody>
      </p:sp>
      <p:sp>
        <p:nvSpPr>
          <p:cNvPr id="29699" name="Rectangle 6"/>
          <p:cNvSpPr>
            <a:spLocks noGrp="1" noChangeArrowheads="1"/>
          </p:cNvSpPr>
          <p:nvPr>
            <p:ph type="title"/>
          </p:nvPr>
        </p:nvSpPr>
        <p:spPr>
          <a:xfrm>
            <a:off x="533400" y="533400"/>
            <a:ext cx="8229600" cy="1143000"/>
          </a:xfrm>
        </p:spPr>
        <p:txBody>
          <a:bodyPr/>
          <a:lstStyle/>
          <a:p>
            <a:pPr eaLnBrk="1" hangingPunct="1"/>
            <a:r>
              <a:rPr lang="en-US" altLang="en-US" sz="4800" b="1" dirty="0"/>
              <a:t>Stress Management Techniques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590800"/>
            <a:ext cx="3795100" cy="1995488"/>
          </a:xfrm>
          <a:prstGeom prst="rect">
            <a:avLst/>
          </a:prstGeom>
          <a:noFill/>
          <a:ln w="38100">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641873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title"/>
          </p:nvPr>
        </p:nvSpPr>
        <p:spPr>
          <a:xfrm>
            <a:off x="685800" y="533400"/>
            <a:ext cx="8229600" cy="1143000"/>
          </a:xfrm>
        </p:spPr>
        <p:txBody>
          <a:bodyPr/>
          <a:lstStyle/>
          <a:p>
            <a:pPr eaLnBrk="1" hangingPunct="1"/>
            <a:r>
              <a:rPr lang="en-US" altLang="en-US" sz="4800" b="1" dirty="0"/>
              <a:t>Stress Management Techniques</a:t>
            </a:r>
          </a:p>
        </p:txBody>
      </p:sp>
      <p:sp>
        <p:nvSpPr>
          <p:cNvPr id="30723" name="Rectangle 7"/>
          <p:cNvSpPr>
            <a:spLocks noGrp="1" noChangeArrowheads="1"/>
          </p:cNvSpPr>
          <p:nvPr>
            <p:ph sz="half" idx="1"/>
          </p:nvPr>
        </p:nvSpPr>
        <p:spPr>
          <a:xfrm>
            <a:off x="609600" y="1981200"/>
            <a:ext cx="5181600" cy="4435475"/>
          </a:xfrm>
        </p:spPr>
        <p:txBody>
          <a:bodyPr>
            <a:normAutofit lnSpcReduction="10000"/>
          </a:bodyPr>
          <a:lstStyle/>
          <a:p>
            <a:pPr eaLnBrk="1" hangingPunct="1">
              <a:lnSpc>
                <a:spcPct val="90000"/>
              </a:lnSpc>
              <a:buFont typeface="Wingdings 2" pitchFamily="18" charset="2"/>
              <a:buNone/>
            </a:pPr>
            <a:r>
              <a:rPr lang="en-US" altLang="en-US" dirty="0"/>
              <a:t> </a:t>
            </a:r>
            <a:r>
              <a:rPr lang="en-US" altLang="en-US" b="1" dirty="0"/>
              <a:t>Relaxation techniques</a:t>
            </a:r>
          </a:p>
          <a:p>
            <a:pPr lvl="1" indent="-273050" eaLnBrk="1" hangingPunct="1">
              <a:lnSpc>
                <a:spcPct val="90000"/>
              </a:lnSpc>
            </a:pPr>
            <a:r>
              <a:rPr lang="en-US" altLang="en-US" sz="2000" dirty="0"/>
              <a:t>Meditation</a:t>
            </a:r>
          </a:p>
          <a:p>
            <a:pPr lvl="1" indent="-273050" eaLnBrk="1" hangingPunct="1">
              <a:lnSpc>
                <a:spcPct val="90000"/>
              </a:lnSpc>
            </a:pPr>
            <a:r>
              <a:rPr lang="en-US" altLang="en-US" sz="2000" dirty="0"/>
              <a:t>Mindfulness</a:t>
            </a:r>
          </a:p>
          <a:p>
            <a:pPr lvl="1" indent="-273050" eaLnBrk="1" hangingPunct="1">
              <a:lnSpc>
                <a:spcPct val="90000"/>
              </a:lnSpc>
            </a:pPr>
            <a:r>
              <a:rPr lang="en-US" altLang="en-US" sz="2000" dirty="0"/>
              <a:t>Exercise</a:t>
            </a:r>
          </a:p>
          <a:p>
            <a:pPr lvl="1" indent="-273050" eaLnBrk="1" hangingPunct="1">
              <a:lnSpc>
                <a:spcPct val="90000"/>
              </a:lnSpc>
            </a:pPr>
            <a:r>
              <a:rPr lang="en-US" altLang="en-US" sz="2000" dirty="0"/>
              <a:t>Mental Imagery</a:t>
            </a:r>
          </a:p>
          <a:p>
            <a:pPr lvl="1" indent="-273050" eaLnBrk="1" hangingPunct="1">
              <a:lnSpc>
                <a:spcPct val="90000"/>
              </a:lnSpc>
            </a:pPr>
            <a:r>
              <a:rPr lang="en-US" altLang="en-US" sz="2000" dirty="0"/>
              <a:t>Progressive Muscle Relaxation</a:t>
            </a:r>
          </a:p>
          <a:p>
            <a:pPr lvl="1" indent="-273050" eaLnBrk="1" hangingPunct="1">
              <a:lnSpc>
                <a:spcPct val="90000"/>
              </a:lnSpc>
            </a:pPr>
            <a:r>
              <a:rPr lang="en-US" altLang="en-US" sz="2000" dirty="0"/>
              <a:t>Guided Visualization</a:t>
            </a:r>
          </a:p>
          <a:p>
            <a:pPr lvl="1" indent="-273050" eaLnBrk="1" hangingPunct="1">
              <a:lnSpc>
                <a:spcPct val="90000"/>
              </a:lnSpc>
            </a:pPr>
            <a:r>
              <a:rPr lang="en-US" altLang="en-US" sz="2000" dirty="0"/>
              <a:t>Massage Therapy</a:t>
            </a:r>
          </a:p>
          <a:p>
            <a:pPr lvl="1" indent="-273050" eaLnBrk="1" hangingPunct="1">
              <a:lnSpc>
                <a:spcPct val="90000"/>
              </a:lnSpc>
            </a:pPr>
            <a:r>
              <a:rPr lang="en-US" altLang="en-US" sz="2000" dirty="0"/>
              <a:t>Tai Chi</a:t>
            </a:r>
          </a:p>
          <a:p>
            <a:pPr lvl="1" indent="-273050" eaLnBrk="1" hangingPunct="1">
              <a:lnSpc>
                <a:spcPct val="90000"/>
              </a:lnSpc>
            </a:pPr>
            <a:r>
              <a:rPr lang="en-US" altLang="en-US" sz="2000" dirty="0"/>
              <a:t>Pet therapy</a:t>
            </a:r>
          </a:p>
          <a:p>
            <a:pPr lvl="1" indent="-273050" eaLnBrk="1" hangingPunct="1">
              <a:lnSpc>
                <a:spcPct val="90000"/>
              </a:lnSpc>
            </a:pPr>
            <a:r>
              <a:rPr lang="en-US" altLang="en-US" sz="2000" dirty="0"/>
              <a:t>Aromatherapy</a:t>
            </a:r>
          </a:p>
          <a:p>
            <a:pPr lvl="1" indent="-273050" eaLnBrk="1" hangingPunct="1">
              <a:lnSpc>
                <a:spcPct val="90000"/>
              </a:lnSpc>
            </a:pPr>
            <a:r>
              <a:rPr lang="en-US" altLang="en-US" sz="2000" dirty="0"/>
              <a:t>Yoga</a:t>
            </a:r>
          </a:p>
          <a:p>
            <a:pPr lvl="1" indent="-273050" eaLnBrk="1" hangingPunct="1">
              <a:lnSpc>
                <a:spcPct val="90000"/>
              </a:lnSpc>
            </a:pPr>
            <a:r>
              <a:rPr lang="en-US" altLang="en-US" sz="2000" dirty="0"/>
              <a:t>Deep (diaphragmatic) breathing</a:t>
            </a:r>
          </a:p>
          <a:p>
            <a:pPr eaLnBrk="1" hangingPunct="1">
              <a:lnSpc>
                <a:spcPct val="90000"/>
              </a:lnSpc>
              <a:buFont typeface="Wingdings" pitchFamily="2" charset="2"/>
              <a:buChar char=""/>
            </a:pPr>
            <a:endParaRPr lang="en-US" altLang="en-US" dirty="0"/>
          </a:p>
        </p:txBody>
      </p:sp>
      <p:pic>
        <p:nvPicPr>
          <p:cNvPr id="30724" name="Picture 9" descr="MPj043182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2743200"/>
            <a:ext cx="3419475"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3793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b="1" dirty="0"/>
              <a:t>Stress Management Techniques</a:t>
            </a:r>
          </a:p>
        </p:txBody>
      </p:sp>
      <p:sp>
        <p:nvSpPr>
          <p:cNvPr id="6" name="Content Placeholder 5"/>
          <p:cNvSpPr>
            <a:spLocks noGrp="1"/>
          </p:cNvSpPr>
          <p:nvPr>
            <p:ph idx="1"/>
          </p:nvPr>
        </p:nvSpPr>
        <p:spPr/>
        <p:txBody>
          <a:bodyPr/>
          <a:lstStyle/>
          <a:p>
            <a:endParaRPr lang="en-US" sz="3200" dirty="0"/>
          </a:p>
          <a:p>
            <a:r>
              <a:rPr lang="en-US" sz="3200" dirty="0"/>
              <a:t>Maintain positive outlook</a:t>
            </a:r>
          </a:p>
          <a:p>
            <a:pPr marL="0" indent="0">
              <a:buNone/>
            </a:pPr>
            <a:endParaRPr lang="en-US" sz="3200" dirty="0"/>
          </a:p>
          <a:p>
            <a:r>
              <a:rPr lang="en-US" sz="3200" dirty="0"/>
              <a:t>Stay close to family &amp; friends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808517"/>
            <a:ext cx="2905125" cy="1571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133600"/>
            <a:ext cx="2847975"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9294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304800"/>
            <a:ext cx="4191000" cy="1143000"/>
          </a:xfrm>
        </p:spPr>
        <p:txBody>
          <a:bodyPr/>
          <a:lstStyle/>
          <a:p>
            <a:r>
              <a:rPr lang="en-US" dirty="0"/>
              <a:t>Box Breathing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819400"/>
            <a:ext cx="4961551" cy="3633459"/>
          </a:xfrm>
          <a:prstGeom prst="rect">
            <a:avLst/>
          </a:prstGeom>
          <a:ln w="22225">
            <a:solidFill>
              <a:schemeClr val="bg1">
                <a:lumMod val="50000"/>
              </a:schemeClr>
            </a:solidFill>
          </a:ln>
        </p:spPr>
      </p:pic>
      <p:sp>
        <p:nvSpPr>
          <p:cNvPr id="3" name="TextBox 2"/>
          <p:cNvSpPr txBox="1"/>
          <p:nvPr/>
        </p:nvSpPr>
        <p:spPr>
          <a:xfrm>
            <a:off x="5715000" y="3067426"/>
            <a:ext cx="2914650" cy="325717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latin typeface="+mj-lt"/>
              </a:rPr>
              <a:t>INHALE </a:t>
            </a:r>
          </a:p>
          <a:p>
            <a:pPr marL="285750" indent="-285750">
              <a:lnSpc>
                <a:spcPct val="150000"/>
              </a:lnSpc>
              <a:buFont typeface="Arial" panose="020B0604020202020204" pitchFamily="34" charset="0"/>
              <a:buChar char="•"/>
            </a:pPr>
            <a:r>
              <a:rPr lang="en-US" sz="2800" dirty="0">
                <a:latin typeface="+mj-lt"/>
              </a:rPr>
              <a:t>PAUSE</a:t>
            </a:r>
          </a:p>
          <a:p>
            <a:pPr marL="285750" indent="-285750">
              <a:lnSpc>
                <a:spcPct val="150000"/>
              </a:lnSpc>
              <a:buFont typeface="Arial" panose="020B0604020202020204" pitchFamily="34" charset="0"/>
              <a:buChar char="•"/>
            </a:pPr>
            <a:r>
              <a:rPr lang="en-US" sz="2800" dirty="0">
                <a:latin typeface="+mj-lt"/>
              </a:rPr>
              <a:t>EXHALE</a:t>
            </a:r>
          </a:p>
          <a:p>
            <a:pPr marL="285750" indent="-285750">
              <a:lnSpc>
                <a:spcPct val="150000"/>
              </a:lnSpc>
              <a:buFont typeface="Arial" panose="020B0604020202020204" pitchFamily="34" charset="0"/>
              <a:buChar char="•"/>
            </a:pPr>
            <a:r>
              <a:rPr lang="en-US" sz="2800" dirty="0">
                <a:latin typeface="+mj-lt"/>
              </a:rPr>
              <a:t>PAUSE</a:t>
            </a:r>
          </a:p>
          <a:p>
            <a:pPr marL="285750" indent="-285750">
              <a:lnSpc>
                <a:spcPct val="150000"/>
              </a:lnSpc>
              <a:buFont typeface="Arial" panose="020B0604020202020204" pitchFamily="34" charset="0"/>
              <a:buChar char="•"/>
            </a:pPr>
            <a:r>
              <a:rPr lang="en-US" sz="2800" dirty="0">
                <a:latin typeface="+mj-lt"/>
              </a:rPr>
              <a:t>Repeat…</a:t>
            </a:r>
          </a:p>
        </p:txBody>
      </p:sp>
      <p:sp>
        <p:nvSpPr>
          <p:cNvPr id="5" name="TextBox 4"/>
          <p:cNvSpPr txBox="1"/>
          <p:nvPr/>
        </p:nvSpPr>
        <p:spPr>
          <a:xfrm>
            <a:off x="76200" y="1676400"/>
            <a:ext cx="8610600" cy="861774"/>
          </a:xfrm>
          <a:prstGeom prst="rect">
            <a:avLst/>
          </a:prstGeom>
          <a:noFill/>
        </p:spPr>
        <p:txBody>
          <a:bodyPr wrap="square" rtlCol="0">
            <a:spAutoFit/>
          </a:bodyPr>
          <a:lstStyle/>
          <a:p>
            <a:pPr algn="ctr"/>
            <a:r>
              <a:rPr lang="en-US" sz="2500" dirty="0">
                <a:latin typeface="+mj-lt"/>
              </a:rPr>
              <a:t>Imagine that each element of your deep breathing  forms </a:t>
            </a:r>
            <a:br>
              <a:rPr lang="en-US" sz="2500" dirty="0">
                <a:latin typeface="+mj-lt"/>
              </a:rPr>
            </a:br>
            <a:r>
              <a:rPr lang="en-US" sz="2500" dirty="0">
                <a:latin typeface="+mj-lt"/>
              </a:rPr>
              <a:t>part of a square. Each element should last </a:t>
            </a:r>
            <a:r>
              <a:rPr lang="en-US" sz="2500" i="1" dirty="0">
                <a:latin typeface="+mj-lt"/>
              </a:rPr>
              <a:t>at least 3 seconds</a:t>
            </a:r>
            <a:r>
              <a:rPr lang="en-US" sz="2500" dirty="0">
                <a:latin typeface="+mj-lt"/>
              </a:rPr>
              <a:t>. </a:t>
            </a:r>
          </a:p>
        </p:txBody>
      </p:sp>
    </p:spTree>
    <p:extLst>
      <p:ext uri="{BB962C8B-B14F-4D97-AF65-F5344CB8AC3E}">
        <p14:creationId xmlns:p14="http://schemas.microsoft.com/office/powerpoint/2010/main" val="3036926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idx="1"/>
          </p:nvPr>
        </p:nvSpPr>
        <p:spPr>
          <a:xfrm>
            <a:off x="381000" y="1600200"/>
            <a:ext cx="8534400" cy="1981200"/>
          </a:xfrm>
        </p:spPr>
        <p:txBody>
          <a:bodyPr/>
          <a:lstStyle/>
          <a:p>
            <a:pPr eaLnBrk="1" hangingPunct="1">
              <a:buFont typeface="Monotype Sorts" pitchFamily="2" charset="2"/>
              <a:buNone/>
            </a:pPr>
            <a:r>
              <a:rPr lang="en-US" altLang="en-US" sz="4000" dirty="0"/>
              <a:t>“There’s nothing either good or bad, </a:t>
            </a:r>
            <a:br>
              <a:rPr lang="en-US" altLang="en-US" sz="4000" dirty="0"/>
            </a:br>
            <a:r>
              <a:rPr lang="en-US" altLang="en-US" sz="4000" dirty="0"/>
              <a:t>but thinking it makes it so...”</a:t>
            </a:r>
          </a:p>
          <a:p>
            <a:pPr marL="1252728" lvl="4" indent="0" eaLnBrk="1" hangingPunct="1">
              <a:buNone/>
            </a:pPr>
            <a:r>
              <a:rPr lang="en-US" altLang="en-US" dirty="0"/>
              <a:t>-William Shakespeare-Hamlet</a:t>
            </a:r>
          </a:p>
        </p:txBody>
      </p:sp>
      <p:sp>
        <p:nvSpPr>
          <p:cNvPr id="35843" name="Rectangle 4"/>
          <p:cNvSpPr txBox="1">
            <a:spLocks noChangeArrowheads="1"/>
          </p:cNvSpPr>
          <p:nvPr/>
        </p:nvSpPr>
        <p:spPr bwMode="auto">
          <a:xfrm>
            <a:off x="457200" y="3810000"/>
            <a:ext cx="8229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1462088" indent="-209550">
              <a:defRPr sz="2400">
                <a:solidFill>
                  <a:schemeClr val="tx1"/>
                </a:solidFill>
                <a:latin typeface="Times New Roman" pitchFamily="18" charset="0"/>
              </a:defRPr>
            </a:lvl5pPr>
            <a:lvl6pPr marL="1919288" indent="-209550" eaLnBrk="0" fontAlgn="base" hangingPunct="0">
              <a:spcBef>
                <a:spcPct val="0"/>
              </a:spcBef>
              <a:spcAft>
                <a:spcPct val="0"/>
              </a:spcAft>
              <a:defRPr sz="2400">
                <a:solidFill>
                  <a:schemeClr val="tx1"/>
                </a:solidFill>
                <a:latin typeface="Times New Roman" pitchFamily="18" charset="0"/>
              </a:defRPr>
            </a:lvl6pPr>
            <a:lvl7pPr marL="2376488" indent="-209550" eaLnBrk="0" fontAlgn="base" hangingPunct="0">
              <a:spcBef>
                <a:spcPct val="0"/>
              </a:spcBef>
              <a:spcAft>
                <a:spcPct val="0"/>
              </a:spcAft>
              <a:defRPr sz="2400">
                <a:solidFill>
                  <a:schemeClr val="tx1"/>
                </a:solidFill>
                <a:latin typeface="Times New Roman" pitchFamily="18" charset="0"/>
              </a:defRPr>
            </a:lvl7pPr>
            <a:lvl8pPr marL="2833688" indent="-209550" eaLnBrk="0" fontAlgn="base" hangingPunct="0">
              <a:spcBef>
                <a:spcPct val="0"/>
              </a:spcBef>
              <a:spcAft>
                <a:spcPct val="0"/>
              </a:spcAft>
              <a:defRPr sz="2400">
                <a:solidFill>
                  <a:schemeClr val="tx1"/>
                </a:solidFill>
                <a:latin typeface="Times New Roman" pitchFamily="18" charset="0"/>
              </a:defRPr>
            </a:lvl8pPr>
            <a:lvl9pPr marL="3290888" indent="-20955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Clr>
                <a:srgbClr val="0BD0D9"/>
              </a:buClr>
              <a:buSzPct val="95000"/>
            </a:pPr>
            <a:r>
              <a:rPr lang="en-US" altLang="en-US" sz="4000" dirty="0">
                <a:latin typeface="Constantia" panose="02030602050306030303" pitchFamily="18" charset="0"/>
              </a:rPr>
              <a:t>“There is more to life </a:t>
            </a:r>
            <a:br>
              <a:rPr lang="en-US" altLang="en-US" sz="4000" dirty="0">
                <a:latin typeface="Constantia" panose="02030602050306030303" pitchFamily="18" charset="0"/>
              </a:rPr>
            </a:br>
            <a:r>
              <a:rPr lang="en-US" altLang="en-US" sz="4000" dirty="0">
                <a:latin typeface="Constantia" panose="02030602050306030303" pitchFamily="18" charset="0"/>
              </a:rPr>
              <a:t>than increasing speed.”</a:t>
            </a:r>
          </a:p>
          <a:p>
            <a:pPr lvl="4" eaLnBrk="1" hangingPunct="1">
              <a:spcBef>
                <a:spcPct val="20000"/>
              </a:spcBef>
              <a:buClr>
                <a:srgbClr val="10CF9B"/>
              </a:buClr>
              <a:buSzPct val="65000"/>
              <a:buFont typeface="Wingdings 2" pitchFamily="18" charset="2"/>
              <a:buNone/>
            </a:pPr>
            <a:r>
              <a:rPr lang="en-US" altLang="en-US" sz="2000" dirty="0">
                <a:latin typeface="Constantia" panose="02030602050306030303" pitchFamily="18" charset="0"/>
              </a:rPr>
              <a:t>-Mahatma Gandhi</a:t>
            </a:r>
          </a:p>
        </p:txBody>
      </p:sp>
    </p:spTree>
    <p:extLst>
      <p:ext uri="{BB962C8B-B14F-4D97-AF65-F5344CB8AC3E}">
        <p14:creationId xmlns:p14="http://schemas.microsoft.com/office/powerpoint/2010/main" val="17606903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66750" y="990600"/>
            <a:ext cx="7562850" cy="1905000"/>
          </a:xfrm>
          <a:ln>
            <a:miter lim="800000"/>
            <a:headEnd/>
            <a:tailEnd/>
          </a:ln>
        </p:spPr>
        <p:txBody>
          <a:bodyPr>
            <a:normAutofit/>
          </a:bodyPr>
          <a:lstStyle/>
          <a:p>
            <a:pPr eaLnBrk="1" fontAlgn="auto" hangingPunct="1">
              <a:spcAft>
                <a:spcPts val="0"/>
              </a:spcAft>
              <a:defRPr/>
            </a:pPr>
            <a:br>
              <a:rPr lang="en-US" sz="5400" dirty="0"/>
            </a:br>
            <a:endParaRPr lang="en-US" sz="4400" dirty="0"/>
          </a:p>
        </p:txBody>
      </p:sp>
      <p:sp>
        <p:nvSpPr>
          <p:cNvPr id="10243" name="Rectangle 3"/>
          <p:cNvSpPr>
            <a:spLocks noGrp="1" noChangeArrowheads="1"/>
          </p:cNvSpPr>
          <p:nvPr>
            <p:ph type="subTitle" idx="1"/>
          </p:nvPr>
        </p:nvSpPr>
        <p:spPr>
          <a:xfrm>
            <a:off x="685800" y="2286000"/>
            <a:ext cx="6400800" cy="1066800"/>
          </a:xfrm>
        </p:spPr>
        <p:txBody>
          <a:bodyPr>
            <a:normAutofit lnSpcReduction="10000"/>
          </a:bodyPr>
          <a:lstStyle/>
          <a:p>
            <a:pPr marR="0" algn="ctr" eaLnBrk="1" hangingPunct="1"/>
            <a:r>
              <a:rPr lang="en-US" altLang="en-US" b="1" dirty="0">
                <a:latin typeface="+mj-lt"/>
              </a:rPr>
              <a:t>                </a:t>
            </a:r>
          </a:p>
          <a:p>
            <a:pPr marR="0" algn="ctr" eaLnBrk="1" hangingPunct="1"/>
            <a:r>
              <a:rPr lang="en-US" altLang="en-US" b="1" dirty="0">
                <a:latin typeface="+mj-lt"/>
              </a:rPr>
              <a:t>              </a:t>
            </a:r>
            <a:r>
              <a:rPr lang="en-US" altLang="en-US" sz="3500" b="1" dirty="0">
                <a:latin typeface="+mj-lt"/>
              </a:rPr>
              <a:t>Questions?</a:t>
            </a:r>
          </a:p>
          <a:p>
            <a:pPr marR="0" algn="ctr" eaLnBrk="1" hangingPunct="1"/>
            <a:endParaRPr lang="en-US" altLang="en-US" dirty="0"/>
          </a:p>
          <a:p>
            <a:pPr marR="0" algn="ctr" eaLnBrk="1" hangingPunct="1"/>
            <a:endParaRPr lang="en-US" altLang="en-US" dirty="0"/>
          </a:p>
        </p:txBody>
      </p:sp>
      <p:sp>
        <p:nvSpPr>
          <p:cNvPr id="6" name="Rectangle 5"/>
          <p:cNvSpPr/>
          <p:nvPr/>
        </p:nvSpPr>
        <p:spPr>
          <a:xfrm>
            <a:off x="0" y="4495800"/>
            <a:ext cx="9144000" cy="2362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6"/>
          <p:cNvSpPr txBox="1"/>
          <p:nvPr/>
        </p:nvSpPr>
        <p:spPr>
          <a:xfrm>
            <a:off x="2743200" y="1600200"/>
            <a:ext cx="3962400" cy="769441"/>
          </a:xfrm>
          <a:prstGeom prst="rect">
            <a:avLst/>
          </a:prstGeom>
          <a:noFill/>
        </p:spPr>
        <p:txBody>
          <a:bodyPr wrap="square" rtlCol="0">
            <a:spAutoFit/>
          </a:bodyPr>
          <a:lstStyle/>
          <a:p>
            <a:r>
              <a:rPr lang="en-US" sz="4400" b="1" dirty="0">
                <a:latin typeface="+mj-lt"/>
              </a:rPr>
              <a:t>THANK  YOU!</a:t>
            </a:r>
          </a:p>
        </p:txBody>
      </p:sp>
      <p:pic>
        <p:nvPicPr>
          <p:cNvPr id="3" name="Picture 2">
            <a:extLst>
              <a:ext uri="{FF2B5EF4-FFF2-40B4-BE49-F238E27FC236}">
                <a16:creationId xmlns:a16="http://schemas.microsoft.com/office/drawing/2014/main" id="{1D73BFEF-13E3-4683-A976-5C0CC064D3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7306" y="4578928"/>
            <a:ext cx="2949388" cy="2279072"/>
          </a:xfrm>
          <a:prstGeom prst="rect">
            <a:avLst/>
          </a:prstGeom>
        </p:spPr>
      </p:pic>
    </p:spTree>
    <p:extLst>
      <p:ext uri="{BB962C8B-B14F-4D97-AF65-F5344CB8AC3E}">
        <p14:creationId xmlns:p14="http://schemas.microsoft.com/office/powerpoint/2010/main" val="4012740193"/>
      </p:ext>
    </p:extLst>
  </p:cSld>
  <p:clrMapOvr>
    <a:overrideClrMapping bg1="dk1" tx1="lt1" bg2="dk2" tx2="lt2" accent1="accent1" accent2="accent2" accent3="accent3" accent4="accent4" accent5="accent5" accent6="accent6" hlink="hlink" folHlink="folHlink"/>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3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4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Waveform</Template>
  <TotalTime>8248</TotalTime>
  <Words>1791</Words>
  <Application>Microsoft Office PowerPoint</Application>
  <PresentationFormat>On-screen Show (4:3)</PresentationFormat>
  <Paragraphs>197</Paragraphs>
  <Slides>22</Slides>
  <Notes>22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22</vt:i4>
      </vt:variant>
    </vt:vector>
  </HeadingPairs>
  <TitlesOfParts>
    <vt:vector size="33" baseType="lpstr">
      <vt:lpstr>Arial</vt:lpstr>
      <vt:lpstr>Calibri</vt:lpstr>
      <vt:lpstr>Constantia</vt:lpstr>
      <vt:lpstr>Monotype Sorts</vt:lpstr>
      <vt:lpstr>Times New Roman</vt:lpstr>
      <vt:lpstr>Wingdings</vt:lpstr>
      <vt:lpstr>Wingdings 2</vt:lpstr>
      <vt:lpstr>2_Flow</vt:lpstr>
      <vt:lpstr>3_Flow</vt:lpstr>
      <vt:lpstr>4_Flow</vt:lpstr>
      <vt:lpstr>Flow</vt:lpstr>
      <vt:lpstr>  Stress Management</vt:lpstr>
      <vt:lpstr>Definition of Stress </vt:lpstr>
      <vt:lpstr>Fight or Flight:  The Body’s Stress Response</vt:lpstr>
      <vt:lpstr>What Do You Associate With Stress?</vt:lpstr>
      <vt:lpstr>Common Stressors</vt:lpstr>
      <vt:lpstr>Modern Day Stress</vt:lpstr>
      <vt:lpstr>Signs &amp; Symptoms of Stress</vt:lpstr>
      <vt:lpstr>Effects of Stress on the Body</vt:lpstr>
      <vt:lpstr>Stress &amp; Aging</vt:lpstr>
      <vt:lpstr>Stress Management – The Real Fountain of Youth?</vt:lpstr>
      <vt:lpstr>Perception</vt:lpstr>
      <vt:lpstr>What Do We Mean By That?</vt:lpstr>
      <vt:lpstr>Over Your Optimum Stress Point? Consider Making a Change…</vt:lpstr>
      <vt:lpstr>Seven Steps to Stress Mastery</vt:lpstr>
      <vt:lpstr>Seven Steps to Stress Mastery</vt:lpstr>
      <vt:lpstr>COPING BEHAVIORS</vt:lpstr>
      <vt:lpstr>Stress Management Techniques</vt:lpstr>
      <vt:lpstr>Stress Management Techniques</vt:lpstr>
      <vt:lpstr>Stress Management Techniques</vt:lpstr>
      <vt:lpstr>Box Breathing</vt:lpstr>
      <vt:lpstr>PowerPoint Presentation</vt:lpstr>
      <vt:lpstr> </vt:lpstr>
    </vt:vector>
  </TitlesOfParts>
  <Company>American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dc:title>
  <dc:creator>Jill Robinson</dc:creator>
  <cp:lastModifiedBy>MaryAnne Beatty</cp:lastModifiedBy>
  <cp:revision>132</cp:revision>
  <cp:lastPrinted>2025-05-06T14:21:29Z</cp:lastPrinted>
  <dcterms:created xsi:type="dcterms:W3CDTF">2010-02-02T20:01:07Z</dcterms:created>
  <dcterms:modified xsi:type="dcterms:W3CDTF">2025-05-19T17:54:56Z</dcterms:modified>
</cp:coreProperties>
</file>