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1"/>
  </p:notesMasterIdLst>
  <p:sldIdLst>
    <p:sldId id="309" r:id="rId2"/>
    <p:sldId id="257" r:id="rId3"/>
    <p:sldId id="290" r:id="rId4"/>
    <p:sldId id="292" r:id="rId5"/>
    <p:sldId id="302" r:id="rId6"/>
    <p:sldId id="301" r:id="rId7"/>
    <p:sldId id="275" r:id="rId8"/>
    <p:sldId id="310" r:id="rId9"/>
    <p:sldId id="259" r:id="rId10"/>
    <p:sldId id="306" r:id="rId11"/>
    <p:sldId id="307" r:id="rId12"/>
    <p:sldId id="261" r:id="rId13"/>
    <p:sldId id="293" r:id="rId14"/>
    <p:sldId id="294" r:id="rId15"/>
    <p:sldId id="262" r:id="rId16"/>
    <p:sldId id="283" r:id="rId17"/>
    <p:sldId id="282" r:id="rId18"/>
    <p:sldId id="273" r:id="rId19"/>
    <p:sldId id="280"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0A19581-50D3-46DD-A3D6-F7EB286C8745}">
          <p14:sldIdLst>
            <p14:sldId id="309"/>
            <p14:sldId id="257"/>
            <p14:sldId id="290"/>
            <p14:sldId id="292"/>
            <p14:sldId id="302"/>
            <p14:sldId id="301"/>
            <p14:sldId id="275"/>
            <p14:sldId id="310"/>
            <p14:sldId id="259"/>
            <p14:sldId id="306"/>
            <p14:sldId id="307"/>
            <p14:sldId id="261"/>
            <p14:sldId id="293"/>
            <p14:sldId id="294"/>
            <p14:sldId id="262"/>
            <p14:sldId id="283"/>
            <p14:sldId id="282"/>
          </p14:sldIdLst>
        </p14:section>
        <p14:section name="Untitled Section" id="{8ED978B4-5FC2-4B85-AEBC-F47447AF2A16}">
          <p14:sldIdLst>
            <p14:sldId id="273"/>
            <p14:sldId id="28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E5AF71-CA47-4747-AA30-4449475FACC4}" v="2" dt="2025-05-31T19:31:16.5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51" d="100"/>
          <a:sy n="51" d="100"/>
        </p:scale>
        <p:origin x="85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9D9AAE9-14BC-4D64-893C-D90E4C978FEE}" type="datetimeFigureOut">
              <a:rPr lang="en-US" smtClean="0"/>
              <a:t>6/4/2025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8AC2669-B7A1-41B4-AE64-42E20075B760}" type="slidenum">
              <a:rPr lang="en-US" smtClean="0"/>
              <a:t>‹#›</a:t>
            </a:fld>
            <a:endParaRPr lang="en-US"/>
          </a:p>
        </p:txBody>
      </p:sp>
    </p:spTree>
    <p:extLst>
      <p:ext uri="{BB962C8B-B14F-4D97-AF65-F5344CB8AC3E}">
        <p14:creationId xmlns:p14="http://schemas.microsoft.com/office/powerpoint/2010/main" val="2263518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708C5E72-A2BA-4234-9783-9637125613EF}" type="datetime1">
              <a:rPr lang="en-US" smtClean="0"/>
              <a:t>6/4/2025</a:t>
            </a:fld>
            <a:endParaRPr lang="en-US" dirty="0"/>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r>
              <a:rPr lang="en-US" dirty="0"/>
              <a:t>
              </a:t>
            </a:r>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0654B0-C71D-4B03-B848-B662D87BACD5}" type="datetime1">
              <a:rPr lang="en-US" smtClean="0"/>
              <a:t>6/4/2025</a:t>
            </a:fld>
            <a:endParaRPr lang="en-US" dirty="0"/>
          </a:p>
        </p:txBody>
      </p:sp>
      <p:sp>
        <p:nvSpPr>
          <p:cNvPr id="5" name="Footer Placeholder 4"/>
          <p:cNvSpPr>
            <a:spLocks noGrp="1"/>
          </p:cNvSpPr>
          <p:nvPr>
            <p:ph type="ftr" sz="quarter" idx="11"/>
          </p:nvPr>
        </p:nvSpPr>
        <p:spPr/>
        <p:txBody>
          <a:bodyPr/>
          <a:lstStyle>
            <a:lvl1pPr>
              <a:defRPr sz="1000" b="1"/>
            </a:lvl1p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AB3CD4-9304-4DDE-ADC4-CC7344B16DB4}" type="datetime1">
              <a:rPr lang="en-US" smtClean="0"/>
              <a:t>6/4/2025</a:t>
            </a:fld>
            <a:endParaRPr lang="en-US" dirty="0"/>
          </a:p>
        </p:txBody>
      </p:sp>
      <p:sp>
        <p:nvSpPr>
          <p:cNvPr id="5" name="Footer Placeholder 4"/>
          <p:cNvSpPr>
            <a:spLocks noGrp="1"/>
          </p:cNvSpPr>
          <p:nvPr>
            <p:ph type="ftr" sz="quarter" idx="11"/>
          </p:nvPr>
        </p:nvSpPr>
        <p:spPr/>
        <p:txBody>
          <a:bodyPr/>
          <a:lstStyle>
            <a:lvl1pPr>
              <a:defRPr sz="1000" b="1"/>
            </a:lvl1p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83D287-C076-41B0-89CE-DC89F39D38CE}" type="datetime1">
              <a:rPr lang="en-US" smtClean="0"/>
              <a:t>6/4/2025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699CF5-ADFA-4723-9A3E-CEE96250C32F}" type="datetime1">
              <a:rPr lang="en-US" smtClean="0"/>
              <a:t>6/4/2025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F97795-6CA9-4E46-9FF3-BC4E9221BB29}" type="datetime1">
              <a:rPr lang="en-US" smtClean="0"/>
              <a:t>6/4/2025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6C6313-1596-42A4-A68F-55E7157F28CB}" type="datetime1">
              <a:rPr lang="en-US" smtClean="0"/>
              <a:t>6/4/2025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2946EB7-3A56-434D-AD72-47830957887F}" type="datetime1">
              <a:rPr lang="en-US" smtClean="0"/>
              <a:t>6/4/2025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DFBD4A9-DD24-4274-819D-0D4D219FFCA5}" type="datetime1">
              <a:rPr lang="en-US" smtClean="0"/>
              <a:t>6/4/2025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4E53A15-31B5-4CBA-BAFE-E8FB89C4EF68}" type="datetime1">
              <a:rPr lang="en-US" smtClean="0"/>
              <a:t>6/4/2025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F1E946DC-CF26-49EC-9BC5-BFA15899D4F3}" type="datetime1">
              <a:rPr lang="en-US" smtClean="0"/>
              <a:t>6/4/2025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0147C629-2258-41A3-9681-94DB19A8BB63}" type="datetime1">
              <a:rPr lang="en-US" smtClean="0"/>
              <a:t>6/4/2025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624D629-DE03-4288-8BC8-62C57F7FA2FA}" type="datetime1">
              <a:rPr lang="en-US" smtClean="0"/>
              <a:t>6/4/2025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9FEEBC4-772F-4E2C-82F3-85EE500ED6B1}" type="datetime1">
              <a:rPr lang="en-US" smtClean="0"/>
              <a:t>6/4/2025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8D7593B-1078-47AE-827B-7C55C5E34677}" type="datetime1">
              <a:rPr lang="en-US" smtClean="0"/>
              <a:t>6/4/2025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42A294-CD24-4657-AC93-E7200DF78B75}" type="datetime1">
              <a:rPr lang="en-US" smtClean="0"/>
              <a:t>6/4/2025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52997B-7D61-4046-9E23-984DC21AF36F}" type="datetime1">
              <a:rPr lang="en-US" smtClean="0"/>
              <a:t>6/4/2025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2818C75F-EC2F-4F24-AE89-E8D18647D015}" type="datetime1">
              <a:rPr lang="en-US" smtClean="0"/>
              <a:t>6/4/2025</a:t>
            </a:fld>
            <a:endParaRPr lang="en-US" dirty="0"/>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r>
              <a:rPr lang="en-US" dirty="0"/>
              <a:t>
              </a:t>
            </a:r>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oldtownlawyers.com/" TargetMode="External"/><Relationship Id="rId2" Type="http://schemas.openxmlformats.org/officeDocument/2006/relationships/hyperlink" Target="mailto:meinken@oldtownlawyers.com"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2" Type="http://schemas.openxmlformats.org/officeDocument/2006/relationships/hyperlink" Target="http://www.lsnv.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841B6-6404-471D-8E41-B29D2ED43487}"/>
              </a:ext>
            </a:extLst>
          </p:cNvPr>
          <p:cNvSpPr>
            <a:spLocks noGrp="1"/>
          </p:cNvSpPr>
          <p:nvPr>
            <p:ph type="ctrTitle"/>
          </p:nvPr>
        </p:nvSpPr>
        <p:spPr>
          <a:xfrm>
            <a:off x="1610515" y="1057334"/>
            <a:ext cx="8825658" cy="2554775"/>
          </a:xfrm>
        </p:spPr>
        <p:txBody>
          <a:bodyPr/>
          <a:lstStyle/>
          <a:p>
            <a:pPr algn="ctr"/>
            <a:r>
              <a:rPr lang="en-US" dirty="0"/>
              <a:t>Essential Documents for Aging Well</a:t>
            </a:r>
            <a:br>
              <a:rPr lang="en-US" dirty="0"/>
            </a:br>
            <a:endParaRPr lang="en-US" dirty="0"/>
          </a:p>
        </p:txBody>
      </p:sp>
      <p:sp>
        <p:nvSpPr>
          <p:cNvPr id="3" name="Subtitle 2">
            <a:extLst>
              <a:ext uri="{FF2B5EF4-FFF2-40B4-BE49-F238E27FC236}">
                <a16:creationId xmlns:a16="http://schemas.microsoft.com/office/drawing/2014/main" id="{BFEC2208-9092-4E9D-80B5-DF42769473A2}"/>
              </a:ext>
            </a:extLst>
          </p:cNvPr>
          <p:cNvSpPr>
            <a:spLocks noGrp="1"/>
          </p:cNvSpPr>
          <p:nvPr>
            <p:ph type="subTitle" idx="1"/>
          </p:nvPr>
        </p:nvSpPr>
        <p:spPr>
          <a:xfrm>
            <a:off x="864781" y="3612108"/>
            <a:ext cx="10462438" cy="1587213"/>
          </a:xfrm>
        </p:spPr>
        <p:txBody>
          <a:bodyPr>
            <a:normAutofit/>
          </a:bodyPr>
          <a:lstStyle/>
          <a:p>
            <a:pPr algn="ctr"/>
            <a:r>
              <a:rPr lang="en-US" sz="2000" dirty="0">
                <a:solidFill>
                  <a:schemeClr val="bg1"/>
                </a:solidFill>
              </a:rPr>
              <a:t>Presented by:</a:t>
            </a:r>
          </a:p>
          <a:p>
            <a:pPr algn="ctr"/>
            <a:r>
              <a:rPr lang="en-US" sz="2000" dirty="0">
                <a:solidFill>
                  <a:schemeClr val="bg1"/>
                </a:solidFill>
              </a:rPr>
              <a:t> </a:t>
            </a:r>
            <a:r>
              <a:rPr lang="en-US" sz="1900" dirty="0">
                <a:solidFill>
                  <a:schemeClr val="bg1"/>
                </a:solidFill>
              </a:rPr>
              <a:t>Gretchyn </a:t>
            </a:r>
            <a:r>
              <a:rPr lang="en-US" sz="1900" dirty="0" err="1">
                <a:solidFill>
                  <a:schemeClr val="bg1"/>
                </a:solidFill>
              </a:rPr>
              <a:t>meinken</a:t>
            </a:r>
            <a:r>
              <a:rPr lang="en-US" sz="1900" dirty="0">
                <a:solidFill>
                  <a:schemeClr val="bg1"/>
                </a:solidFill>
              </a:rPr>
              <a:t>, esq., Friedman, Grimes, Meinken &amp; Leischner, PLLC</a:t>
            </a:r>
          </a:p>
          <a:p>
            <a:pPr algn="ctr"/>
            <a:r>
              <a:rPr lang="en-US" sz="1900" dirty="0">
                <a:solidFill>
                  <a:schemeClr val="bg1"/>
                </a:solidFill>
              </a:rPr>
              <a:t>Elizabeth m. </a:t>
            </a:r>
            <a:r>
              <a:rPr lang="en-US" sz="1900" dirty="0" err="1">
                <a:solidFill>
                  <a:schemeClr val="bg1"/>
                </a:solidFill>
              </a:rPr>
              <a:t>crego</a:t>
            </a:r>
            <a:r>
              <a:rPr lang="en-US" sz="1900" dirty="0">
                <a:solidFill>
                  <a:schemeClr val="bg1"/>
                </a:solidFill>
              </a:rPr>
              <a:t>, Esq., legal services of northern </a:t>
            </a:r>
            <a:r>
              <a:rPr lang="en-US" sz="1900" dirty="0" err="1">
                <a:solidFill>
                  <a:schemeClr val="bg1"/>
                </a:solidFill>
              </a:rPr>
              <a:t>virginia</a:t>
            </a:r>
            <a:endParaRPr lang="en-US" sz="1900" dirty="0">
              <a:solidFill>
                <a:schemeClr val="bg1"/>
              </a:solidFill>
            </a:endParaRPr>
          </a:p>
        </p:txBody>
      </p:sp>
      <p:sp>
        <p:nvSpPr>
          <p:cNvPr id="4" name="Slide Number Placeholder 3">
            <a:extLst>
              <a:ext uri="{FF2B5EF4-FFF2-40B4-BE49-F238E27FC236}">
                <a16:creationId xmlns:a16="http://schemas.microsoft.com/office/drawing/2014/main" id="{3F1A9724-0B4D-480E-8A54-C67C410FB119}"/>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8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a:t>
            </a:fld>
            <a:endPar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21949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DD418-212D-4E6F-A109-3B28E09EDB4F}"/>
              </a:ext>
            </a:extLst>
          </p:cNvPr>
          <p:cNvSpPr>
            <a:spLocks noGrp="1"/>
          </p:cNvSpPr>
          <p:nvPr>
            <p:ph type="title"/>
          </p:nvPr>
        </p:nvSpPr>
        <p:spPr/>
        <p:txBody>
          <a:bodyPr/>
          <a:lstStyle/>
          <a:p>
            <a:r>
              <a:rPr lang="en-US" dirty="0"/>
              <a:t>When Should I Plan?</a:t>
            </a:r>
          </a:p>
        </p:txBody>
      </p:sp>
      <p:sp>
        <p:nvSpPr>
          <p:cNvPr id="3" name="Content Placeholder 2">
            <a:extLst>
              <a:ext uri="{FF2B5EF4-FFF2-40B4-BE49-F238E27FC236}">
                <a16:creationId xmlns:a16="http://schemas.microsoft.com/office/drawing/2014/main" id="{D63659F2-3E80-494A-AA95-1034071B9A55}"/>
              </a:ext>
            </a:extLst>
          </p:cNvPr>
          <p:cNvSpPr>
            <a:spLocks noGrp="1"/>
          </p:cNvSpPr>
          <p:nvPr>
            <p:ph idx="1"/>
          </p:nvPr>
        </p:nvSpPr>
        <p:spPr>
          <a:xfrm>
            <a:off x="577970" y="2603500"/>
            <a:ext cx="11076317" cy="3416300"/>
          </a:xfrm>
        </p:spPr>
        <p:txBody>
          <a:bodyPr>
            <a:normAutofit lnSpcReduction="10000"/>
          </a:bodyPr>
          <a:lstStyle/>
          <a:p>
            <a:r>
              <a:rPr lang="en-US" sz="2800" dirty="0"/>
              <a:t>There’s no time like the present!</a:t>
            </a:r>
          </a:p>
          <a:p>
            <a:r>
              <a:rPr lang="en-US" sz="2800" dirty="0"/>
              <a:t>If you have estate planning documents, now is a great time to make sure they are up-to-date and reflect your wishes.</a:t>
            </a:r>
          </a:p>
          <a:p>
            <a:r>
              <a:rPr lang="en-US" sz="2800" dirty="0"/>
              <a:t>If you don’t have any estate planning documents in place, this is definitely the time to address your estate planning.</a:t>
            </a:r>
          </a:p>
          <a:p>
            <a:r>
              <a:rPr lang="en-US" sz="2800" dirty="0"/>
              <a:t>Once you have diminished capacity, your ability to plan or execute legal documents diminishes as well.</a:t>
            </a:r>
          </a:p>
        </p:txBody>
      </p:sp>
      <p:sp>
        <p:nvSpPr>
          <p:cNvPr id="4" name="Slide Number Placeholder 3">
            <a:extLst>
              <a:ext uri="{FF2B5EF4-FFF2-40B4-BE49-F238E27FC236}">
                <a16:creationId xmlns:a16="http://schemas.microsoft.com/office/drawing/2014/main" id="{ABEB3A11-6941-4659-BA71-5A3933F556F1}"/>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802550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3DDB5-165E-F5CF-3B1C-65B265FDB378}"/>
              </a:ext>
            </a:extLst>
          </p:cNvPr>
          <p:cNvSpPr>
            <a:spLocks noGrp="1"/>
          </p:cNvSpPr>
          <p:nvPr>
            <p:ph type="title"/>
          </p:nvPr>
        </p:nvSpPr>
        <p:spPr/>
        <p:txBody>
          <a:bodyPr/>
          <a:lstStyle/>
          <a:p>
            <a:r>
              <a:rPr lang="en-US" dirty="0"/>
              <a:t>Planning for Someone with Diminished Capacity</a:t>
            </a:r>
          </a:p>
        </p:txBody>
      </p:sp>
      <p:sp>
        <p:nvSpPr>
          <p:cNvPr id="3" name="Content Placeholder 2">
            <a:extLst>
              <a:ext uri="{FF2B5EF4-FFF2-40B4-BE49-F238E27FC236}">
                <a16:creationId xmlns:a16="http://schemas.microsoft.com/office/drawing/2014/main" id="{48E2F800-4B87-6B24-38E5-85BE8FF4BB6A}"/>
              </a:ext>
            </a:extLst>
          </p:cNvPr>
          <p:cNvSpPr>
            <a:spLocks noGrp="1"/>
          </p:cNvSpPr>
          <p:nvPr>
            <p:ph idx="1"/>
          </p:nvPr>
        </p:nvSpPr>
        <p:spPr/>
        <p:txBody>
          <a:bodyPr>
            <a:normAutofit fontScale="85000" lnSpcReduction="10000"/>
          </a:bodyPr>
          <a:lstStyle/>
          <a:p>
            <a:r>
              <a:rPr lang="en-US" dirty="0"/>
              <a:t>Capacity – the ability to understand and execute legal documents – may be an issue if you wait until later to plan. </a:t>
            </a:r>
          </a:p>
          <a:p>
            <a:r>
              <a:rPr lang="en-US" dirty="0"/>
              <a:t>The attorney has to be comfortable with the level of capacity in order to prepare documents. They will likely meet with you apart from family members and friends in order to assess capacity and make sure you are making your own decisions.</a:t>
            </a:r>
          </a:p>
          <a:p>
            <a:r>
              <a:rPr lang="en-US" dirty="0"/>
              <a:t>It is possible to still have capacity after a diagnosis of dementia or other condition affecting cognition, but it is not guaranteed.</a:t>
            </a:r>
          </a:p>
          <a:p>
            <a:r>
              <a:rPr lang="en-US" dirty="0"/>
              <a:t>The capacity to prepare a Will (“testamentary capacity”) requires the attorney to inquire into whether a person can: identify family members, explain the type of assets and amounts, and understand what a Will does.</a:t>
            </a:r>
          </a:p>
          <a:p>
            <a:r>
              <a:rPr lang="en-US" dirty="0"/>
              <a:t>If capacity is too diminished to prepare a Will, then there’s insufficient capacity to prepare a Power of Attorney and Trust as well (these require a greater level of capacity).</a:t>
            </a:r>
          </a:p>
          <a:p>
            <a:endParaRPr lang="en-US" dirty="0"/>
          </a:p>
        </p:txBody>
      </p:sp>
      <p:sp>
        <p:nvSpPr>
          <p:cNvPr id="4" name="Slide Number Placeholder 3">
            <a:extLst>
              <a:ext uri="{FF2B5EF4-FFF2-40B4-BE49-F238E27FC236}">
                <a16:creationId xmlns:a16="http://schemas.microsoft.com/office/drawing/2014/main" id="{3D56CFFC-10A7-03D5-76A7-36BEB778E84F}"/>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2956896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C5331-ABC4-7FE6-3E08-FD72F6B74C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CDD2FB-FDB7-8B02-A28E-A8463653B45E}"/>
              </a:ext>
            </a:extLst>
          </p:cNvPr>
          <p:cNvSpPr>
            <a:spLocks noGrp="1"/>
          </p:cNvSpPr>
          <p:nvPr>
            <p:ph type="title"/>
          </p:nvPr>
        </p:nvSpPr>
        <p:spPr/>
        <p:txBody>
          <a:bodyPr/>
          <a:lstStyle/>
          <a:p>
            <a:r>
              <a:rPr lang="en-US" dirty="0"/>
              <a:t>Estate Planning Documents</a:t>
            </a:r>
          </a:p>
        </p:txBody>
      </p:sp>
      <p:sp>
        <p:nvSpPr>
          <p:cNvPr id="3" name="Content Placeholder 2">
            <a:extLst>
              <a:ext uri="{FF2B5EF4-FFF2-40B4-BE49-F238E27FC236}">
                <a16:creationId xmlns:a16="http://schemas.microsoft.com/office/drawing/2014/main" id="{70698D23-F5C0-78F4-D37E-1A406DE87C4F}"/>
              </a:ext>
            </a:extLst>
          </p:cNvPr>
          <p:cNvSpPr>
            <a:spLocks noGrp="1"/>
          </p:cNvSpPr>
          <p:nvPr>
            <p:ph idx="1"/>
          </p:nvPr>
        </p:nvSpPr>
        <p:spPr>
          <a:xfrm>
            <a:off x="577970" y="2603500"/>
            <a:ext cx="11076317" cy="3416300"/>
          </a:xfrm>
        </p:spPr>
        <p:txBody>
          <a:bodyPr>
            <a:normAutofit/>
          </a:bodyPr>
          <a:lstStyle/>
          <a:p>
            <a:r>
              <a:rPr lang="en-US" sz="2600" dirty="0"/>
              <a:t>The documents you need will depend on your personal situation, but the very basic documents are:</a:t>
            </a:r>
          </a:p>
          <a:p>
            <a:pPr lvl="2"/>
            <a:r>
              <a:rPr lang="en-US" sz="2200" dirty="0"/>
              <a:t>Advance Medical Directive</a:t>
            </a:r>
          </a:p>
          <a:p>
            <a:pPr lvl="2"/>
            <a:r>
              <a:rPr lang="en-US" sz="2200" dirty="0"/>
              <a:t>General Durable Power of Attorney</a:t>
            </a:r>
          </a:p>
          <a:p>
            <a:pPr lvl="2"/>
            <a:r>
              <a:rPr lang="en-US" sz="2200" dirty="0"/>
              <a:t>Last Will and Testament</a:t>
            </a:r>
          </a:p>
          <a:p>
            <a:r>
              <a:rPr lang="en-US" sz="2600" dirty="0"/>
              <a:t>For many people, a Revocable Trust is also recommended.</a:t>
            </a:r>
          </a:p>
        </p:txBody>
      </p:sp>
      <p:sp>
        <p:nvSpPr>
          <p:cNvPr id="4" name="Slide Number Placeholder 3">
            <a:extLst>
              <a:ext uri="{FF2B5EF4-FFF2-40B4-BE49-F238E27FC236}">
                <a16:creationId xmlns:a16="http://schemas.microsoft.com/office/drawing/2014/main" id="{C3DA596C-0EE0-AB9F-8176-DF6581379800}"/>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19150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2BE7A-0A7F-40D4-9B9A-6F4870BB93FC}"/>
              </a:ext>
            </a:extLst>
          </p:cNvPr>
          <p:cNvSpPr>
            <a:spLocks noGrp="1"/>
          </p:cNvSpPr>
          <p:nvPr>
            <p:ph type="title"/>
          </p:nvPr>
        </p:nvSpPr>
        <p:spPr/>
        <p:txBody>
          <a:bodyPr/>
          <a:lstStyle/>
          <a:p>
            <a:r>
              <a:rPr lang="en-US" dirty="0"/>
              <a:t>General Durable Power of Attorney</a:t>
            </a:r>
          </a:p>
        </p:txBody>
      </p:sp>
      <p:sp>
        <p:nvSpPr>
          <p:cNvPr id="3" name="Content Placeholder 2">
            <a:extLst>
              <a:ext uri="{FF2B5EF4-FFF2-40B4-BE49-F238E27FC236}">
                <a16:creationId xmlns:a16="http://schemas.microsoft.com/office/drawing/2014/main" id="{9EC6EF0F-12DC-4F89-A154-25C358065EA7}"/>
              </a:ext>
            </a:extLst>
          </p:cNvPr>
          <p:cNvSpPr>
            <a:spLocks noGrp="1"/>
          </p:cNvSpPr>
          <p:nvPr>
            <p:ph idx="1"/>
          </p:nvPr>
        </p:nvSpPr>
        <p:spPr/>
        <p:txBody>
          <a:bodyPr>
            <a:noAutofit/>
          </a:bodyPr>
          <a:lstStyle/>
          <a:p>
            <a:pPr lvl="1"/>
            <a:r>
              <a:rPr lang="en-US" sz="1800" dirty="0"/>
              <a:t>A General Durable Power of Attorney Outlines who can make financial and business decisions on your behalf with regard to assets in your name (as well as to act on your behalf with the IRS, SSA, etc.).</a:t>
            </a:r>
          </a:p>
          <a:p>
            <a:pPr lvl="1"/>
            <a:r>
              <a:rPr lang="en-US" sz="1800" dirty="0"/>
              <a:t>Your agent owes a fiduciary duty to act in your best interests – make sure you pick someone you trust!</a:t>
            </a:r>
          </a:p>
          <a:p>
            <a:pPr lvl="1"/>
            <a:r>
              <a:rPr lang="en-US" sz="1800" dirty="0"/>
              <a:t>Typically goes into effect on signing and lasts through any incapacity.</a:t>
            </a:r>
          </a:p>
          <a:p>
            <a:pPr lvl="1"/>
            <a:r>
              <a:rPr lang="en-US" sz="1800" dirty="0"/>
              <a:t>As long as you have capacity, you can still take care of your own affairs and make your own decisions, including revoking the power of attorney – your agent should only do what you want them to do.</a:t>
            </a:r>
          </a:p>
        </p:txBody>
      </p:sp>
      <p:sp>
        <p:nvSpPr>
          <p:cNvPr id="4" name="Slide Number Placeholder 3">
            <a:extLst>
              <a:ext uri="{FF2B5EF4-FFF2-40B4-BE49-F238E27FC236}">
                <a16:creationId xmlns:a16="http://schemas.microsoft.com/office/drawing/2014/main" id="{5B957D00-2946-4E05-9D11-EA1BF7D098C9}"/>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2447190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740F-2AB1-4EBF-BF2A-6D62D5E1FC13}"/>
              </a:ext>
            </a:extLst>
          </p:cNvPr>
          <p:cNvSpPr>
            <a:spLocks noGrp="1"/>
          </p:cNvSpPr>
          <p:nvPr>
            <p:ph type="title"/>
          </p:nvPr>
        </p:nvSpPr>
        <p:spPr/>
        <p:txBody>
          <a:bodyPr/>
          <a:lstStyle/>
          <a:p>
            <a:r>
              <a:rPr lang="en-US" dirty="0"/>
              <a:t>Advance Medical Directive</a:t>
            </a:r>
          </a:p>
        </p:txBody>
      </p:sp>
      <p:sp>
        <p:nvSpPr>
          <p:cNvPr id="3" name="Content Placeholder 2">
            <a:extLst>
              <a:ext uri="{FF2B5EF4-FFF2-40B4-BE49-F238E27FC236}">
                <a16:creationId xmlns:a16="http://schemas.microsoft.com/office/drawing/2014/main" id="{E1230B3C-6668-4213-9794-DC8539CFC18A}"/>
              </a:ext>
            </a:extLst>
          </p:cNvPr>
          <p:cNvSpPr>
            <a:spLocks noGrp="1"/>
          </p:cNvSpPr>
          <p:nvPr>
            <p:ph idx="1"/>
          </p:nvPr>
        </p:nvSpPr>
        <p:spPr/>
        <p:txBody>
          <a:bodyPr>
            <a:normAutofit fontScale="92500" lnSpcReduction="20000"/>
          </a:bodyPr>
          <a:lstStyle/>
          <a:p>
            <a:r>
              <a:rPr lang="en-US" sz="2000" dirty="0"/>
              <a:t>An Advance Medical Directive (also known as a Medical Power of Attorney or Health Care Declaration/ Living Will) can be drafted as one document with two parts or two separate documents.</a:t>
            </a:r>
          </a:p>
          <a:p>
            <a:pPr lvl="1"/>
            <a:r>
              <a:rPr lang="en-US" sz="2000" dirty="0"/>
              <a:t>Medical Power of Attorney: designates and agent with the power to handle your medical affairs – your agent stands in your shoes.</a:t>
            </a:r>
          </a:p>
          <a:p>
            <a:pPr lvl="1"/>
            <a:r>
              <a:rPr lang="en-US" sz="2000" dirty="0"/>
              <a:t>Health Care Declaration (Living Will): Addresses preferences on life support or other health care treatment when you have a terminal condition.</a:t>
            </a:r>
          </a:p>
          <a:p>
            <a:pPr lvl="1"/>
            <a:r>
              <a:rPr lang="en-US" sz="2000" dirty="0"/>
              <a:t>May address preferences on organ donation.</a:t>
            </a:r>
          </a:p>
          <a:p>
            <a:pPr lvl="1"/>
            <a:r>
              <a:rPr lang="en-US" sz="2000" dirty="0"/>
              <a:t>Is effective when two doctors determine you do not have capacity.</a:t>
            </a:r>
          </a:p>
          <a:p>
            <a:pPr lvl="1"/>
            <a:endParaRPr lang="en-US" sz="2000" dirty="0"/>
          </a:p>
        </p:txBody>
      </p:sp>
      <p:sp>
        <p:nvSpPr>
          <p:cNvPr id="4" name="Slide Number Placeholder 3">
            <a:extLst>
              <a:ext uri="{FF2B5EF4-FFF2-40B4-BE49-F238E27FC236}">
                <a16:creationId xmlns:a16="http://schemas.microsoft.com/office/drawing/2014/main" id="{55C04F52-1C9E-4D4B-A409-991E35D333F4}"/>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969520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912F2-894A-48CE-828F-E5F872BFDE09}"/>
              </a:ext>
            </a:extLst>
          </p:cNvPr>
          <p:cNvSpPr>
            <a:spLocks noGrp="1"/>
          </p:cNvSpPr>
          <p:nvPr>
            <p:ph type="title"/>
          </p:nvPr>
        </p:nvSpPr>
        <p:spPr/>
        <p:txBody>
          <a:bodyPr/>
          <a:lstStyle/>
          <a:p>
            <a:r>
              <a:rPr lang="en-US" dirty="0"/>
              <a:t>What Can Happen If I Fail to Plan?</a:t>
            </a:r>
          </a:p>
        </p:txBody>
      </p:sp>
      <p:sp>
        <p:nvSpPr>
          <p:cNvPr id="3" name="Content Placeholder 2">
            <a:extLst>
              <a:ext uri="{FF2B5EF4-FFF2-40B4-BE49-F238E27FC236}">
                <a16:creationId xmlns:a16="http://schemas.microsoft.com/office/drawing/2014/main" id="{6DD773D3-0541-4498-9F51-13DD2B0C99A8}"/>
              </a:ext>
            </a:extLst>
          </p:cNvPr>
          <p:cNvSpPr>
            <a:spLocks noGrp="1"/>
          </p:cNvSpPr>
          <p:nvPr>
            <p:ph idx="1"/>
          </p:nvPr>
        </p:nvSpPr>
        <p:spPr>
          <a:xfrm>
            <a:off x="439947" y="2603500"/>
            <a:ext cx="11171207" cy="3416300"/>
          </a:xfrm>
        </p:spPr>
        <p:txBody>
          <a:bodyPr>
            <a:normAutofit lnSpcReduction="10000"/>
          </a:bodyPr>
          <a:lstStyle/>
          <a:p>
            <a:r>
              <a:rPr lang="en-US" sz="2000" dirty="0"/>
              <a:t>If you do not have an advance medical directive but have a close relative (spouse, parent, child, sibling), and your doctor knows about the relative, your doctor can reach out to your close relative for decisions under Virginia law.</a:t>
            </a:r>
          </a:p>
          <a:p>
            <a:r>
              <a:rPr lang="en-US" sz="2000" dirty="0"/>
              <a:t>If you do not have a financial power of attorney, but you do have authorized users on your accounts or joint accounts, the person or people named would be able to assist you.</a:t>
            </a:r>
          </a:p>
          <a:p>
            <a:r>
              <a:rPr lang="en-US" sz="2000" dirty="0"/>
              <a:t>If your only income is through Social Security, a representative payee will be named to manage your income.</a:t>
            </a:r>
          </a:p>
          <a:p>
            <a:r>
              <a:rPr lang="en-US" sz="2000" dirty="0"/>
              <a:t>Otherwise, you will likely end up the subject of an adult guardianship/conservatorship proceeding.  </a:t>
            </a:r>
            <a:endParaRPr lang="en-US" dirty="0"/>
          </a:p>
        </p:txBody>
      </p:sp>
      <p:sp>
        <p:nvSpPr>
          <p:cNvPr id="4" name="Slide Number Placeholder 3">
            <a:extLst>
              <a:ext uri="{FF2B5EF4-FFF2-40B4-BE49-F238E27FC236}">
                <a16:creationId xmlns:a16="http://schemas.microsoft.com/office/drawing/2014/main" id="{32E750EC-56E4-4D9D-9E38-0390C0CF8EA3}"/>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3362715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912F2-894A-48CE-828F-E5F872BFDE09}"/>
              </a:ext>
            </a:extLst>
          </p:cNvPr>
          <p:cNvSpPr>
            <a:spLocks noGrp="1"/>
          </p:cNvSpPr>
          <p:nvPr>
            <p:ph type="title"/>
          </p:nvPr>
        </p:nvSpPr>
        <p:spPr/>
        <p:txBody>
          <a:bodyPr/>
          <a:lstStyle/>
          <a:p>
            <a:r>
              <a:rPr lang="en-US" dirty="0"/>
              <a:t>Guardianship/ Conservatorship</a:t>
            </a:r>
          </a:p>
        </p:txBody>
      </p:sp>
      <p:sp>
        <p:nvSpPr>
          <p:cNvPr id="3" name="Content Placeholder 2">
            <a:extLst>
              <a:ext uri="{FF2B5EF4-FFF2-40B4-BE49-F238E27FC236}">
                <a16:creationId xmlns:a16="http://schemas.microsoft.com/office/drawing/2014/main" id="{6DD773D3-0541-4498-9F51-13DD2B0C99A8}"/>
              </a:ext>
            </a:extLst>
          </p:cNvPr>
          <p:cNvSpPr>
            <a:spLocks noGrp="1"/>
          </p:cNvSpPr>
          <p:nvPr>
            <p:ph idx="1"/>
          </p:nvPr>
        </p:nvSpPr>
        <p:spPr>
          <a:xfrm>
            <a:off x="439947" y="2603499"/>
            <a:ext cx="11171207" cy="3737339"/>
          </a:xfrm>
        </p:spPr>
        <p:txBody>
          <a:bodyPr>
            <a:normAutofit fontScale="92500" lnSpcReduction="10000"/>
          </a:bodyPr>
          <a:lstStyle/>
          <a:p>
            <a:r>
              <a:rPr lang="en-US" sz="2000" dirty="0"/>
              <a:t>What is a guardianship/conservatorship?</a:t>
            </a:r>
          </a:p>
          <a:p>
            <a:pPr lvl="1"/>
            <a:r>
              <a:rPr lang="en-US" sz="1700" dirty="0"/>
              <a:t>It’s a legal proceeding to declare you legally “incapacitated.”</a:t>
            </a:r>
          </a:p>
          <a:p>
            <a:pPr lvl="1"/>
            <a:r>
              <a:rPr lang="en-US" sz="1700" dirty="0"/>
              <a:t>The average cost of these matters is 7-10k (</a:t>
            </a:r>
            <a:r>
              <a:rPr lang="en-US" sz="1700" u="sng" dirty="0"/>
              <a:t>if</a:t>
            </a:r>
            <a:r>
              <a:rPr lang="en-US" sz="1700" dirty="0"/>
              <a:t> it’s uncontested), which </a:t>
            </a:r>
            <a:r>
              <a:rPr lang="en-US" sz="1700" u="sng" dirty="0"/>
              <a:t>you</a:t>
            </a:r>
            <a:r>
              <a:rPr lang="en-US" sz="1700" dirty="0"/>
              <a:t> will pay for. *It may be less if you qualify for free legal assistance, but the process is still not free and still more expensive than drafting a Power of Attorney/ Advance Medical Directive.*</a:t>
            </a:r>
          </a:p>
          <a:p>
            <a:pPr lvl="1"/>
            <a:r>
              <a:rPr lang="en-US" sz="1700" dirty="0"/>
              <a:t>A Guardian will be appointed to make medical decisions for you.  A Conservator will be appointed to handle financial decisions and management for you. 	</a:t>
            </a:r>
          </a:p>
          <a:p>
            <a:pPr lvl="1"/>
            <a:r>
              <a:rPr lang="en-US" sz="1700" dirty="0"/>
              <a:t>You can lose the right to drive, the right to vote, the right to marry, and the right to possess a firearm, </a:t>
            </a:r>
            <a:r>
              <a:rPr lang="en-US" sz="1700" u="sng" dirty="0"/>
              <a:t>in the judge’s discretion</a:t>
            </a:r>
            <a:r>
              <a:rPr lang="en-US" sz="1700" dirty="0"/>
              <a:t>.  </a:t>
            </a:r>
          </a:p>
          <a:p>
            <a:pPr lvl="1"/>
            <a:r>
              <a:rPr lang="en-US" sz="1700" dirty="0"/>
              <a:t>You have no control over who gets appointed your Guardian/Conservator – it can be a family member, friend, or an attorney.</a:t>
            </a:r>
          </a:p>
          <a:p>
            <a:pPr lvl="1"/>
            <a:r>
              <a:rPr lang="en-US" sz="1700" dirty="0"/>
              <a:t>Generally lasts the rest of your life, with your Guardian/ Conservator filing annual reports.</a:t>
            </a:r>
          </a:p>
          <a:p>
            <a:endParaRPr lang="en-US" dirty="0"/>
          </a:p>
        </p:txBody>
      </p:sp>
      <p:sp>
        <p:nvSpPr>
          <p:cNvPr id="4" name="Slide Number Placeholder 3">
            <a:extLst>
              <a:ext uri="{FF2B5EF4-FFF2-40B4-BE49-F238E27FC236}">
                <a16:creationId xmlns:a16="http://schemas.microsoft.com/office/drawing/2014/main" id="{32E750EC-56E4-4D9D-9E38-0390C0CF8EA3}"/>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2812349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2BE7A-0A7F-40D4-9B9A-6F4870BB93FC}"/>
              </a:ext>
            </a:extLst>
          </p:cNvPr>
          <p:cNvSpPr>
            <a:spLocks noGrp="1"/>
          </p:cNvSpPr>
          <p:nvPr>
            <p:ph type="title"/>
          </p:nvPr>
        </p:nvSpPr>
        <p:spPr/>
        <p:txBody>
          <a:bodyPr/>
          <a:lstStyle/>
          <a:p>
            <a:r>
              <a:rPr lang="en-US" dirty="0"/>
              <a:t>Wills and Trusts</a:t>
            </a:r>
          </a:p>
        </p:txBody>
      </p:sp>
      <p:sp>
        <p:nvSpPr>
          <p:cNvPr id="3" name="Content Placeholder 2">
            <a:extLst>
              <a:ext uri="{FF2B5EF4-FFF2-40B4-BE49-F238E27FC236}">
                <a16:creationId xmlns:a16="http://schemas.microsoft.com/office/drawing/2014/main" id="{9EC6EF0F-12DC-4F89-A154-25C358065EA7}"/>
              </a:ext>
            </a:extLst>
          </p:cNvPr>
          <p:cNvSpPr>
            <a:spLocks noGrp="1"/>
          </p:cNvSpPr>
          <p:nvPr>
            <p:ph idx="1"/>
          </p:nvPr>
        </p:nvSpPr>
        <p:spPr>
          <a:xfrm>
            <a:off x="552091" y="2413724"/>
            <a:ext cx="11084943" cy="3909437"/>
          </a:xfrm>
        </p:spPr>
        <p:txBody>
          <a:bodyPr>
            <a:noAutofit/>
          </a:bodyPr>
          <a:lstStyle/>
          <a:p>
            <a:r>
              <a:rPr lang="en-US" sz="2200" dirty="0"/>
              <a:t>Last Will and Testament:</a:t>
            </a:r>
          </a:p>
          <a:p>
            <a:pPr lvl="1"/>
            <a:r>
              <a:rPr lang="en-US" sz="1800" dirty="0"/>
              <a:t>Outlines who’s responsible for winding down your affairs when you die (your Executor).</a:t>
            </a:r>
          </a:p>
          <a:p>
            <a:pPr lvl="1"/>
            <a:r>
              <a:rPr lang="en-US" sz="1800" dirty="0"/>
              <a:t>Instructs your Executor on who inherits your estate (those assets without beneficiary designations).</a:t>
            </a:r>
          </a:p>
          <a:p>
            <a:pPr lvl="1"/>
            <a:r>
              <a:rPr lang="en-US" sz="1800" dirty="0"/>
              <a:t>If you have a Revocable Trust, the Will leaves everything to your Trust.</a:t>
            </a:r>
          </a:p>
          <a:p>
            <a:r>
              <a:rPr lang="en-US" sz="2200" dirty="0"/>
              <a:t>Revocable Trust:</a:t>
            </a:r>
          </a:p>
          <a:p>
            <a:pPr lvl="1"/>
            <a:r>
              <a:rPr lang="en-US" sz="1800" dirty="0"/>
              <a:t>Acts like a Will in that it appoints the person who’s responsible for winding down your affairs when you die (your Trustee).</a:t>
            </a:r>
          </a:p>
          <a:p>
            <a:pPr lvl="1"/>
            <a:r>
              <a:rPr lang="en-US" sz="1800" dirty="0"/>
              <a:t>Instructs your Trustee on who inherits your estate when you die and whether they receive those funds outright or in further trust (generally used for younger people, those with special needs, and those who have difficulty managing assets).</a:t>
            </a:r>
          </a:p>
          <a:p>
            <a:pPr marL="457200" lvl="1" indent="0">
              <a:buNone/>
            </a:pPr>
            <a:endParaRPr lang="en-US" sz="1800" dirty="0"/>
          </a:p>
        </p:txBody>
      </p:sp>
      <p:sp>
        <p:nvSpPr>
          <p:cNvPr id="4" name="Slide Number Placeholder 3">
            <a:extLst>
              <a:ext uri="{FF2B5EF4-FFF2-40B4-BE49-F238E27FC236}">
                <a16:creationId xmlns:a16="http://schemas.microsoft.com/office/drawing/2014/main" id="{5B957D00-2946-4E05-9D11-EA1BF7D098C9}"/>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4185618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912F2-894A-48CE-828F-E5F872BFDE09}"/>
              </a:ext>
            </a:extLst>
          </p:cNvPr>
          <p:cNvSpPr>
            <a:spLocks noGrp="1"/>
          </p:cNvSpPr>
          <p:nvPr>
            <p:ph type="title"/>
          </p:nvPr>
        </p:nvSpPr>
        <p:spPr/>
        <p:txBody>
          <a:bodyPr/>
          <a:lstStyle/>
          <a:p>
            <a:r>
              <a:rPr lang="en-US" dirty="0"/>
              <a:t>Last Will and Testament</a:t>
            </a:r>
          </a:p>
        </p:txBody>
      </p:sp>
      <p:sp>
        <p:nvSpPr>
          <p:cNvPr id="3" name="Content Placeholder 2">
            <a:extLst>
              <a:ext uri="{FF2B5EF4-FFF2-40B4-BE49-F238E27FC236}">
                <a16:creationId xmlns:a16="http://schemas.microsoft.com/office/drawing/2014/main" id="{6DD773D3-0541-4498-9F51-13DD2B0C99A8}"/>
              </a:ext>
            </a:extLst>
          </p:cNvPr>
          <p:cNvSpPr>
            <a:spLocks noGrp="1"/>
          </p:cNvSpPr>
          <p:nvPr>
            <p:ph idx="1"/>
          </p:nvPr>
        </p:nvSpPr>
        <p:spPr/>
        <p:txBody>
          <a:bodyPr>
            <a:normAutofit/>
          </a:bodyPr>
          <a:lstStyle/>
          <a:p>
            <a:r>
              <a:rPr lang="en-US" sz="2000" dirty="0"/>
              <a:t>A Last Will and Testament (“Will”) is a written document that is effective upon death and:</a:t>
            </a:r>
          </a:p>
          <a:p>
            <a:pPr lvl="2">
              <a:buFont typeface="Wingdings" panose="05000000000000000000" pitchFamily="2" charset="2"/>
              <a:buChar char="Ø"/>
            </a:pPr>
            <a:r>
              <a:rPr lang="en-US" sz="1900" dirty="0"/>
              <a:t>States who receives property after death</a:t>
            </a:r>
          </a:p>
          <a:p>
            <a:pPr lvl="2">
              <a:buFont typeface="Wingdings" panose="05000000000000000000" pitchFamily="2" charset="2"/>
              <a:buChar char="Ø"/>
            </a:pPr>
            <a:r>
              <a:rPr lang="en-US" sz="1900" dirty="0"/>
              <a:t>Typically states burial preferences</a:t>
            </a:r>
          </a:p>
          <a:p>
            <a:pPr lvl="2">
              <a:buFont typeface="Wingdings" panose="05000000000000000000" pitchFamily="2" charset="2"/>
              <a:buChar char="Ø"/>
            </a:pPr>
            <a:r>
              <a:rPr lang="en-US" sz="1900" dirty="0"/>
              <a:t>Names executor</a:t>
            </a:r>
          </a:p>
          <a:p>
            <a:pPr lvl="2">
              <a:buFont typeface="Wingdings" panose="05000000000000000000" pitchFamily="2" charset="2"/>
              <a:buChar char="Ø"/>
            </a:pPr>
            <a:r>
              <a:rPr lang="en-US" sz="1900" dirty="0"/>
              <a:t>Nominates guardian for minor/disabled children</a:t>
            </a:r>
          </a:p>
          <a:p>
            <a:pPr lvl="2">
              <a:buFont typeface="Wingdings" panose="05000000000000000000" pitchFamily="2" charset="2"/>
              <a:buChar char="Ø"/>
            </a:pPr>
            <a:r>
              <a:rPr lang="en-US" sz="1900" dirty="0"/>
              <a:t>Only governs </a:t>
            </a:r>
            <a:r>
              <a:rPr lang="en-US" sz="1900" b="1" dirty="0"/>
              <a:t>probate</a:t>
            </a:r>
            <a:r>
              <a:rPr lang="en-US" sz="1900" dirty="0"/>
              <a:t> assets (in your individual name and for which you do </a:t>
            </a:r>
            <a:r>
              <a:rPr lang="en-US" sz="1900" u="sng" dirty="0"/>
              <a:t>not</a:t>
            </a:r>
            <a:r>
              <a:rPr lang="en-US" sz="1900" dirty="0"/>
              <a:t> have beneficiary designations in place).</a:t>
            </a:r>
          </a:p>
          <a:p>
            <a:endParaRPr lang="en-US" dirty="0"/>
          </a:p>
        </p:txBody>
      </p:sp>
      <p:sp>
        <p:nvSpPr>
          <p:cNvPr id="4" name="Slide Number Placeholder 3">
            <a:extLst>
              <a:ext uri="{FF2B5EF4-FFF2-40B4-BE49-F238E27FC236}">
                <a16:creationId xmlns:a16="http://schemas.microsoft.com/office/drawing/2014/main" id="{32E750EC-56E4-4D9D-9E38-0390C0CF8EA3}"/>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92940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912F2-894A-48CE-828F-E5F872BFDE09}"/>
              </a:ext>
            </a:extLst>
          </p:cNvPr>
          <p:cNvSpPr>
            <a:spLocks noGrp="1"/>
          </p:cNvSpPr>
          <p:nvPr>
            <p:ph type="title"/>
          </p:nvPr>
        </p:nvSpPr>
        <p:spPr/>
        <p:txBody>
          <a:bodyPr/>
          <a:lstStyle/>
          <a:p>
            <a:r>
              <a:rPr lang="en-US" dirty="0"/>
              <a:t>Last Will and Testament, contd.</a:t>
            </a:r>
          </a:p>
        </p:txBody>
      </p:sp>
      <p:sp>
        <p:nvSpPr>
          <p:cNvPr id="3" name="Content Placeholder 2">
            <a:extLst>
              <a:ext uri="{FF2B5EF4-FFF2-40B4-BE49-F238E27FC236}">
                <a16:creationId xmlns:a16="http://schemas.microsoft.com/office/drawing/2014/main" id="{6DD773D3-0541-4498-9F51-13DD2B0C99A8}"/>
              </a:ext>
            </a:extLst>
          </p:cNvPr>
          <p:cNvSpPr>
            <a:spLocks noGrp="1"/>
          </p:cNvSpPr>
          <p:nvPr>
            <p:ph idx="1"/>
          </p:nvPr>
        </p:nvSpPr>
        <p:spPr/>
        <p:txBody>
          <a:bodyPr>
            <a:normAutofit/>
          </a:bodyPr>
          <a:lstStyle/>
          <a:p>
            <a:r>
              <a:rPr lang="en-US" sz="2000" dirty="0"/>
              <a:t>How is it created?</a:t>
            </a:r>
          </a:p>
          <a:p>
            <a:pPr lvl="1"/>
            <a:r>
              <a:rPr lang="en-US" sz="1700" dirty="0"/>
              <a:t>The Last Will and Testament is drafted, ideally by estate planning attorney</a:t>
            </a:r>
          </a:p>
          <a:p>
            <a:pPr lvl="1"/>
            <a:r>
              <a:rPr lang="en-US" sz="1700" dirty="0"/>
              <a:t>Testator (person making the will) and witnesses must all be over 18 years and mentally competent	</a:t>
            </a:r>
          </a:p>
          <a:p>
            <a:pPr lvl="1"/>
            <a:r>
              <a:rPr lang="en-US" sz="1700" dirty="0"/>
              <a:t>Will is signed by the Testator in front of two (2) disinterested witnesses and Notary Public, who also sign the Will</a:t>
            </a:r>
          </a:p>
          <a:p>
            <a:pPr lvl="1"/>
            <a:r>
              <a:rPr lang="en-US" sz="1700" dirty="0"/>
              <a:t>Self-proving affidavit: witnesses attest that the Testator is over 18 years old, Testator signed of own free will, Testator is competent and of sound mind</a:t>
            </a:r>
          </a:p>
          <a:p>
            <a:endParaRPr lang="en-US" dirty="0"/>
          </a:p>
        </p:txBody>
      </p:sp>
      <p:sp>
        <p:nvSpPr>
          <p:cNvPr id="4" name="Slide Number Placeholder 3">
            <a:extLst>
              <a:ext uri="{FF2B5EF4-FFF2-40B4-BE49-F238E27FC236}">
                <a16:creationId xmlns:a16="http://schemas.microsoft.com/office/drawing/2014/main" id="{32E750EC-56E4-4D9D-9E38-0390C0CF8EA3}"/>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3379736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912F2-894A-48CE-828F-E5F872BFDE09}"/>
              </a:ext>
            </a:extLst>
          </p:cNvPr>
          <p:cNvSpPr>
            <a:spLocks noGrp="1"/>
          </p:cNvSpPr>
          <p:nvPr>
            <p:ph type="title"/>
          </p:nvPr>
        </p:nvSpPr>
        <p:spPr/>
        <p:txBody>
          <a:bodyPr/>
          <a:lstStyle/>
          <a:p>
            <a:r>
              <a:rPr lang="en-US" dirty="0"/>
              <a:t>Pros/Cons of Last Will &amp; Testament Only v. Revocable Trust Structure</a:t>
            </a:r>
          </a:p>
        </p:txBody>
      </p:sp>
      <p:sp>
        <p:nvSpPr>
          <p:cNvPr id="3" name="Content Placeholder 2">
            <a:extLst>
              <a:ext uri="{FF2B5EF4-FFF2-40B4-BE49-F238E27FC236}">
                <a16:creationId xmlns:a16="http://schemas.microsoft.com/office/drawing/2014/main" id="{6DD773D3-0541-4498-9F51-13DD2B0C99A8}"/>
              </a:ext>
            </a:extLst>
          </p:cNvPr>
          <p:cNvSpPr>
            <a:spLocks noGrp="1"/>
          </p:cNvSpPr>
          <p:nvPr>
            <p:ph idx="1"/>
          </p:nvPr>
        </p:nvSpPr>
        <p:spPr>
          <a:xfrm>
            <a:off x="586596" y="2603500"/>
            <a:ext cx="11059064" cy="3416300"/>
          </a:xfrm>
        </p:spPr>
        <p:txBody>
          <a:bodyPr>
            <a:normAutofit/>
          </a:bodyPr>
          <a:lstStyle/>
          <a:p>
            <a:r>
              <a:rPr lang="en-US" sz="2200" dirty="0"/>
              <a:t>Last Will &amp; Testament Only:</a:t>
            </a:r>
          </a:p>
          <a:p>
            <a:pPr lvl="1"/>
            <a:r>
              <a:rPr lang="en-US" u="sng" dirty="0"/>
              <a:t>PROS:</a:t>
            </a:r>
            <a:r>
              <a:rPr lang="en-US" dirty="0"/>
              <a:t> (</a:t>
            </a:r>
            <a:r>
              <a:rPr lang="en-US" dirty="0" err="1"/>
              <a:t>i</a:t>
            </a:r>
            <a:r>
              <a:rPr lang="en-US" dirty="0"/>
              <a:t>) Less expensive to create; (ii) can be relatively simple; and (iii) if partnered with beneficiary designations, it’s possible to avoid probate (this can be a CON as well if your beneficiaries don’t get along – who’s paying to file your final tax returns and funeral costs?).</a:t>
            </a:r>
          </a:p>
          <a:p>
            <a:pPr lvl="1"/>
            <a:r>
              <a:rPr lang="en-US" u="sng" dirty="0"/>
              <a:t>CONS:</a:t>
            </a:r>
            <a:r>
              <a:rPr lang="en-US" dirty="0"/>
              <a:t> (</a:t>
            </a:r>
            <a:r>
              <a:rPr lang="en-US" dirty="0" err="1"/>
              <a:t>i</a:t>
            </a:r>
            <a:r>
              <a:rPr lang="en-US" dirty="0"/>
              <a:t>) Any assets in your sole name (that lack a beneficiary designation) will go through probate (court’s involved in the whole process </a:t>
            </a:r>
            <a:r>
              <a:rPr lang="en-US" u="sng" dirty="0"/>
              <a:t>and</a:t>
            </a:r>
            <a:r>
              <a:rPr lang="en-US" dirty="0"/>
              <a:t> your Will is accessible to the public, along with all assets involved in probate); (ii) added court fees and possible surety bond costs; (iii) can be time-consuming to administer the estate; (iv) if you have beneficiary designations on assets, those assets are not available to your Executor to wind down your affairs (this </a:t>
            </a:r>
            <a:r>
              <a:rPr lang="en-US" u="sng" dirty="0"/>
              <a:t>can</a:t>
            </a:r>
            <a:r>
              <a:rPr lang="en-US" dirty="0"/>
              <a:t> be a PRO, depending on circumstances); and (v) if minors inherit, the court’s involved until they turn 18 (yikes!). </a:t>
            </a:r>
          </a:p>
          <a:p>
            <a:pPr marL="0" indent="0">
              <a:buNone/>
            </a:pPr>
            <a:endParaRPr lang="en-US" dirty="0"/>
          </a:p>
        </p:txBody>
      </p:sp>
      <p:sp>
        <p:nvSpPr>
          <p:cNvPr id="4" name="Slide Number Placeholder 3">
            <a:extLst>
              <a:ext uri="{FF2B5EF4-FFF2-40B4-BE49-F238E27FC236}">
                <a16:creationId xmlns:a16="http://schemas.microsoft.com/office/drawing/2014/main" id="{32E750EC-56E4-4D9D-9E38-0390C0CF8EA3}"/>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1482726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8B333-7BF1-4E4B-7130-F526CEF28E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128E61-19B4-281D-86B2-87EDEB0A6F53}"/>
              </a:ext>
            </a:extLst>
          </p:cNvPr>
          <p:cNvSpPr>
            <a:spLocks noGrp="1"/>
          </p:cNvSpPr>
          <p:nvPr>
            <p:ph type="title"/>
          </p:nvPr>
        </p:nvSpPr>
        <p:spPr/>
        <p:txBody>
          <a:bodyPr/>
          <a:lstStyle/>
          <a:p>
            <a:r>
              <a:rPr lang="en-US" dirty="0"/>
              <a:t>Pros/Cons of Last Will &amp; Testament Only v. Revocable Trust Structure</a:t>
            </a:r>
          </a:p>
        </p:txBody>
      </p:sp>
      <p:sp>
        <p:nvSpPr>
          <p:cNvPr id="3" name="Content Placeholder 2">
            <a:extLst>
              <a:ext uri="{FF2B5EF4-FFF2-40B4-BE49-F238E27FC236}">
                <a16:creationId xmlns:a16="http://schemas.microsoft.com/office/drawing/2014/main" id="{7A723AE7-9DA8-4292-F75D-B4E72B991F7E}"/>
              </a:ext>
            </a:extLst>
          </p:cNvPr>
          <p:cNvSpPr>
            <a:spLocks noGrp="1"/>
          </p:cNvSpPr>
          <p:nvPr>
            <p:ph idx="1"/>
          </p:nvPr>
        </p:nvSpPr>
        <p:spPr>
          <a:xfrm>
            <a:off x="586596" y="2603500"/>
            <a:ext cx="11059064" cy="3416300"/>
          </a:xfrm>
        </p:spPr>
        <p:txBody>
          <a:bodyPr>
            <a:normAutofit/>
          </a:bodyPr>
          <a:lstStyle/>
          <a:p>
            <a:r>
              <a:rPr lang="en-US" sz="2200" dirty="0"/>
              <a:t>Last Will and Testament </a:t>
            </a:r>
            <a:r>
              <a:rPr lang="en-US" sz="2200" u="sng" dirty="0"/>
              <a:t>and</a:t>
            </a:r>
            <a:r>
              <a:rPr lang="en-US" sz="2200" dirty="0"/>
              <a:t> Revocable Trust Structure:</a:t>
            </a:r>
          </a:p>
          <a:p>
            <a:pPr lvl="1"/>
            <a:r>
              <a:rPr lang="en-US" u="sng" dirty="0"/>
              <a:t>PROS:</a:t>
            </a:r>
            <a:r>
              <a:rPr lang="en-US" dirty="0"/>
              <a:t> (</a:t>
            </a:r>
            <a:r>
              <a:rPr lang="en-US" dirty="0" err="1"/>
              <a:t>i</a:t>
            </a:r>
            <a:r>
              <a:rPr lang="en-US" dirty="0"/>
              <a:t>) can be used to hold assets during your life (easier for your successor Trustee to access these when needed as compared to using an Power of Attorney to access assets outside your Trust); (ii) designed to avoid probate (in the perfect scenario, the court has no involvement whatsoever – so no court fees, supervision, etc.); (iii) can be administered more quickly when you die (much shorter than probate); and (iv) can be used to hold assets in trust for others after you are deceased (due to age, disability, divorce concerns, or lack of financial acumen).</a:t>
            </a:r>
          </a:p>
          <a:p>
            <a:pPr lvl="1"/>
            <a:r>
              <a:rPr lang="en-US" u="sng" dirty="0"/>
              <a:t>CONS:</a:t>
            </a:r>
            <a:r>
              <a:rPr lang="en-US" dirty="0"/>
              <a:t> (</a:t>
            </a:r>
            <a:r>
              <a:rPr lang="en-US" dirty="0" err="1"/>
              <a:t>i</a:t>
            </a:r>
            <a:r>
              <a:rPr lang="en-US" dirty="0"/>
              <a:t>) more expensive to create; and (ii) can be more complicated (depending on your assets, tax matters, and family dynamics). </a:t>
            </a:r>
          </a:p>
          <a:p>
            <a:pPr marL="0" indent="0">
              <a:buNone/>
            </a:pPr>
            <a:endParaRPr lang="en-US" dirty="0"/>
          </a:p>
        </p:txBody>
      </p:sp>
      <p:sp>
        <p:nvSpPr>
          <p:cNvPr id="4" name="Slide Number Placeholder 3">
            <a:extLst>
              <a:ext uri="{FF2B5EF4-FFF2-40B4-BE49-F238E27FC236}">
                <a16:creationId xmlns:a16="http://schemas.microsoft.com/office/drawing/2014/main" id="{30F91B7E-E3A8-72B4-0A3C-E32974346537}"/>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3698838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577F1-5FFF-E8BB-373A-60BACE8CA6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8AC290-6245-6C19-D440-86094FB446A7}"/>
              </a:ext>
            </a:extLst>
          </p:cNvPr>
          <p:cNvSpPr>
            <a:spLocks noGrp="1"/>
          </p:cNvSpPr>
          <p:nvPr>
            <p:ph type="title"/>
          </p:nvPr>
        </p:nvSpPr>
        <p:spPr/>
        <p:txBody>
          <a:bodyPr/>
          <a:lstStyle/>
          <a:p>
            <a:r>
              <a:rPr lang="en-US" dirty="0"/>
              <a:t>What Can Happen If I Fail to Plan?</a:t>
            </a:r>
          </a:p>
        </p:txBody>
      </p:sp>
      <p:sp>
        <p:nvSpPr>
          <p:cNvPr id="3" name="Content Placeholder 2">
            <a:extLst>
              <a:ext uri="{FF2B5EF4-FFF2-40B4-BE49-F238E27FC236}">
                <a16:creationId xmlns:a16="http://schemas.microsoft.com/office/drawing/2014/main" id="{2A50D6FE-84C2-30B5-170B-A324A68B1C1B}"/>
              </a:ext>
            </a:extLst>
          </p:cNvPr>
          <p:cNvSpPr>
            <a:spLocks noGrp="1"/>
          </p:cNvSpPr>
          <p:nvPr>
            <p:ph idx="1"/>
          </p:nvPr>
        </p:nvSpPr>
        <p:spPr>
          <a:xfrm>
            <a:off x="439947" y="2603500"/>
            <a:ext cx="11171207" cy="3416300"/>
          </a:xfrm>
        </p:spPr>
        <p:txBody>
          <a:bodyPr>
            <a:normAutofit/>
          </a:bodyPr>
          <a:lstStyle/>
          <a:p>
            <a:r>
              <a:rPr lang="en-US" sz="2000" dirty="0"/>
              <a:t>What if I die without a Will or a Will/Revocable Trust in place?</a:t>
            </a:r>
          </a:p>
          <a:p>
            <a:pPr lvl="1"/>
            <a:r>
              <a:rPr lang="en-US" sz="1700" dirty="0"/>
              <a:t>Your estate </a:t>
            </a:r>
            <a:r>
              <a:rPr lang="en-US" sz="1700" u="sng" dirty="0"/>
              <a:t>will</a:t>
            </a:r>
            <a:r>
              <a:rPr lang="en-US" sz="1700" dirty="0"/>
              <a:t> be required to go through the estate administration process (“probate”) for any assets that do not have a beneficiary designation in place.  Probate takes 2.5 years on average in Virginia due to the court’s involvement.</a:t>
            </a:r>
            <a:endParaRPr lang="en-US" sz="1700" u="sng" dirty="0"/>
          </a:p>
          <a:p>
            <a:pPr lvl="1"/>
            <a:r>
              <a:rPr lang="en-US" sz="1700" dirty="0"/>
              <a:t>The laws of intestacy will govern who inherits your probate assets.  This means we go up and out the family tree until we find living relatives.  If we are unable to locate </a:t>
            </a:r>
            <a:r>
              <a:rPr lang="en-US" sz="1700" u="sng" dirty="0"/>
              <a:t>any</a:t>
            </a:r>
            <a:r>
              <a:rPr lang="en-US" sz="1700" dirty="0"/>
              <a:t> relatives, then the State of Virginia will inherit your estate (very rare, but possible).</a:t>
            </a:r>
          </a:p>
          <a:p>
            <a:pPr lvl="1"/>
            <a:r>
              <a:rPr lang="en-US" sz="1700" dirty="0"/>
              <a:t>An heir will be appointed by the Court and will be </a:t>
            </a:r>
            <a:r>
              <a:rPr lang="en-US" sz="1700" u="sng" dirty="0"/>
              <a:t>required</a:t>
            </a:r>
            <a:r>
              <a:rPr lang="en-US" sz="1700" dirty="0"/>
              <a:t> to be bonded in order to serve (adding to the cost of probate).</a:t>
            </a:r>
          </a:p>
          <a:p>
            <a:endParaRPr lang="en-US" dirty="0"/>
          </a:p>
        </p:txBody>
      </p:sp>
      <p:sp>
        <p:nvSpPr>
          <p:cNvPr id="4" name="Slide Number Placeholder 3">
            <a:extLst>
              <a:ext uri="{FF2B5EF4-FFF2-40B4-BE49-F238E27FC236}">
                <a16:creationId xmlns:a16="http://schemas.microsoft.com/office/drawing/2014/main" id="{1D349E0E-8291-BF04-AC19-0F0838D29598}"/>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2905210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3724-F270-46B4-B886-DAC406021EE2}"/>
              </a:ext>
            </a:extLst>
          </p:cNvPr>
          <p:cNvSpPr>
            <a:spLocks noGrp="1"/>
          </p:cNvSpPr>
          <p:nvPr>
            <p:ph type="title"/>
          </p:nvPr>
        </p:nvSpPr>
        <p:spPr/>
        <p:txBody>
          <a:bodyPr/>
          <a:lstStyle/>
          <a:p>
            <a:r>
              <a:rPr lang="en-US" dirty="0"/>
              <a:t>Estate Administration (aka “Probate”)</a:t>
            </a:r>
          </a:p>
        </p:txBody>
      </p:sp>
      <p:sp>
        <p:nvSpPr>
          <p:cNvPr id="3" name="Content Placeholder 2">
            <a:extLst>
              <a:ext uri="{FF2B5EF4-FFF2-40B4-BE49-F238E27FC236}">
                <a16:creationId xmlns:a16="http://schemas.microsoft.com/office/drawing/2014/main" id="{F6968FFE-D87A-4535-91F5-6CC612EB0044}"/>
              </a:ext>
            </a:extLst>
          </p:cNvPr>
          <p:cNvSpPr>
            <a:spLocks noGrp="1"/>
          </p:cNvSpPr>
          <p:nvPr>
            <p:ph idx="1"/>
          </p:nvPr>
        </p:nvSpPr>
        <p:spPr/>
        <p:txBody>
          <a:bodyPr>
            <a:normAutofit/>
          </a:bodyPr>
          <a:lstStyle/>
          <a:p>
            <a:pPr lvl="1"/>
            <a:r>
              <a:rPr lang="en-US" sz="1800" dirty="0"/>
              <a:t>Average length of a proceeding is 1.5-2 years.</a:t>
            </a:r>
          </a:p>
          <a:p>
            <a:pPr lvl="1"/>
            <a:r>
              <a:rPr lang="en-US" sz="1800" dirty="0"/>
              <a:t>Generally requires the filing of an Inventory and Accounts (generally annually) until all assets have been distributed.</a:t>
            </a:r>
          </a:p>
          <a:p>
            <a:pPr lvl="1"/>
            <a:r>
              <a:rPr lang="en-US" sz="1800" dirty="0"/>
              <a:t>Costly process between the court fees, attorneys’ fees (typically your executor will hire professional counsel), and sometimes surety bond fees.</a:t>
            </a:r>
          </a:p>
          <a:p>
            <a:pPr lvl="1"/>
            <a:r>
              <a:rPr lang="en-US" sz="1800" dirty="0"/>
              <a:t>Difficulties arise with minors inheriting outright under a Will.</a:t>
            </a:r>
          </a:p>
          <a:p>
            <a:pPr lvl="1"/>
            <a:r>
              <a:rPr lang="en-US" sz="1800" dirty="0"/>
              <a:t>Your Will and probate assets become public record.</a:t>
            </a:r>
          </a:p>
          <a:p>
            <a:pPr lvl="2"/>
            <a:endParaRPr lang="en-US" dirty="0"/>
          </a:p>
        </p:txBody>
      </p:sp>
      <p:sp>
        <p:nvSpPr>
          <p:cNvPr id="4" name="Slide Number Placeholder 3">
            <a:extLst>
              <a:ext uri="{FF2B5EF4-FFF2-40B4-BE49-F238E27FC236}">
                <a16:creationId xmlns:a16="http://schemas.microsoft.com/office/drawing/2014/main" id="{FB979AFE-3DE4-44F4-9CED-A6EAD705DABB}"/>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2032242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5E4A4-8159-4048-869B-02FE23BE4A73}"/>
              </a:ext>
            </a:extLst>
          </p:cNvPr>
          <p:cNvSpPr>
            <a:spLocks noGrp="1"/>
          </p:cNvSpPr>
          <p:nvPr>
            <p:ph type="title"/>
          </p:nvPr>
        </p:nvSpPr>
        <p:spPr/>
        <p:txBody>
          <a:bodyPr/>
          <a:lstStyle/>
          <a:p>
            <a:r>
              <a:rPr lang="en-US" dirty="0"/>
              <a:t>Avoiding Probate</a:t>
            </a:r>
          </a:p>
        </p:txBody>
      </p:sp>
      <p:sp>
        <p:nvSpPr>
          <p:cNvPr id="3" name="Content Placeholder 2">
            <a:extLst>
              <a:ext uri="{FF2B5EF4-FFF2-40B4-BE49-F238E27FC236}">
                <a16:creationId xmlns:a16="http://schemas.microsoft.com/office/drawing/2014/main" id="{005AD3AE-8950-4E19-9185-C356F5A22A94}"/>
              </a:ext>
            </a:extLst>
          </p:cNvPr>
          <p:cNvSpPr>
            <a:spLocks noGrp="1"/>
          </p:cNvSpPr>
          <p:nvPr>
            <p:ph idx="1"/>
          </p:nvPr>
        </p:nvSpPr>
        <p:spPr>
          <a:xfrm>
            <a:off x="750498" y="2603500"/>
            <a:ext cx="10662249" cy="3719662"/>
          </a:xfrm>
        </p:spPr>
        <p:txBody>
          <a:bodyPr>
            <a:normAutofit fontScale="25000" lnSpcReduction="20000"/>
          </a:bodyPr>
          <a:lstStyle/>
          <a:p>
            <a:r>
              <a:rPr lang="en-US" sz="6000" dirty="0"/>
              <a:t>There are several ways to avoid some or all of your assets going through the probate process.</a:t>
            </a:r>
          </a:p>
          <a:p>
            <a:r>
              <a:rPr lang="en-US" sz="6000" dirty="0"/>
              <a:t>Revocable Trust (discussed previously)</a:t>
            </a:r>
          </a:p>
          <a:p>
            <a:r>
              <a:rPr lang="en-US" sz="6000" dirty="0"/>
              <a:t>Joint Ownership with Right of Survivorship</a:t>
            </a:r>
          </a:p>
          <a:p>
            <a:pPr lvl="1"/>
            <a:r>
              <a:rPr lang="en-US" sz="6000" dirty="0"/>
              <a:t>The asset (such as a bank account or real estate) becomes the sole property of the other owner when you die without any other action being necessary.</a:t>
            </a:r>
          </a:p>
          <a:p>
            <a:pPr lvl="1"/>
            <a:r>
              <a:rPr lang="en-US" sz="6000" dirty="0"/>
              <a:t>Lacks protection against the joint owner using the money during your life.</a:t>
            </a:r>
          </a:p>
          <a:p>
            <a:pPr lvl="1"/>
            <a:r>
              <a:rPr lang="en-US" sz="6000" dirty="0"/>
              <a:t>Often used by couples.</a:t>
            </a:r>
          </a:p>
          <a:p>
            <a:pPr lvl="1"/>
            <a:r>
              <a:rPr lang="en-US" sz="6000" dirty="0"/>
              <a:t>If sole goal is to give joint owner ability to help you manage finances, then consider giving them authority with a general power of attorney instead.</a:t>
            </a:r>
          </a:p>
          <a:p>
            <a:pPr lvl="1"/>
            <a:r>
              <a:rPr lang="en-US" sz="6000" dirty="0"/>
              <a:t>If sole goal is to allow for a quick transfer after you die, then consider using a beneficiary form instead.</a:t>
            </a:r>
          </a:p>
          <a:p>
            <a:r>
              <a:rPr lang="en-US" sz="6000" dirty="0"/>
              <a:t>Beneficiary forms</a:t>
            </a:r>
          </a:p>
          <a:p>
            <a:pPr lvl="1"/>
            <a:r>
              <a:rPr lang="en-US" sz="6000" dirty="0"/>
              <a:t>Transfers the asset directly to the beneficiary upon your death.</a:t>
            </a:r>
          </a:p>
          <a:p>
            <a:pPr lvl="1"/>
            <a:r>
              <a:rPr lang="en-US" sz="6000" dirty="0"/>
              <a:t>Can transfer assets into a trust.</a:t>
            </a:r>
          </a:p>
          <a:p>
            <a:endParaRPr lang="en-US" sz="3800" dirty="0"/>
          </a:p>
          <a:p>
            <a:pPr lvl="1"/>
            <a:endParaRPr lang="en-US" sz="3200" dirty="0"/>
          </a:p>
          <a:p>
            <a:pPr lvl="1"/>
            <a:endParaRPr lang="en-US" sz="1800" dirty="0"/>
          </a:p>
          <a:p>
            <a:pPr lvl="1"/>
            <a:endParaRPr lang="en-US" dirty="0"/>
          </a:p>
        </p:txBody>
      </p:sp>
      <p:sp>
        <p:nvSpPr>
          <p:cNvPr id="4" name="Slide Number Placeholder 3">
            <a:extLst>
              <a:ext uri="{FF2B5EF4-FFF2-40B4-BE49-F238E27FC236}">
                <a16:creationId xmlns:a16="http://schemas.microsoft.com/office/drawing/2014/main" id="{3606824B-421F-4F1C-AF78-B96E3864D676}"/>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1099262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91616-F2C8-4C2C-BB57-EA9C57F39028}"/>
              </a:ext>
            </a:extLst>
          </p:cNvPr>
          <p:cNvSpPr>
            <a:spLocks noGrp="1"/>
          </p:cNvSpPr>
          <p:nvPr>
            <p:ph type="title"/>
          </p:nvPr>
        </p:nvSpPr>
        <p:spPr/>
        <p:txBody>
          <a:bodyPr/>
          <a:lstStyle/>
          <a:p>
            <a:r>
              <a:rPr lang="en-US" dirty="0"/>
              <a:t>Options for Legal Assistance</a:t>
            </a:r>
          </a:p>
        </p:txBody>
      </p:sp>
      <p:sp>
        <p:nvSpPr>
          <p:cNvPr id="3" name="Content Placeholder 2">
            <a:extLst>
              <a:ext uri="{FF2B5EF4-FFF2-40B4-BE49-F238E27FC236}">
                <a16:creationId xmlns:a16="http://schemas.microsoft.com/office/drawing/2014/main" id="{F4609F4E-871A-43D2-B67F-954C2E6E8DEF}"/>
              </a:ext>
            </a:extLst>
          </p:cNvPr>
          <p:cNvSpPr>
            <a:spLocks noGrp="1"/>
          </p:cNvSpPr>
          <p:nvPr>
            <p:ph idx="1"/>
          </p:nvPr>
        </p:nvSpPr>
        <p:spPr>
          <a:xfrm>
            <a:off x="1154954" y="2064327"/>
            <a:ext cx="8825659" cy="3955473"/>
          </a:xfrm>
        </p:spPr>
        <p:txBody>
          <a:bodyPr>
            <a:normAutofit fontScale="92500" lnSpcReduction="10000"/>
          </a:bodyPr>
          <a:lstStyle/>
          <a:p>
            <a:pPr marL="0" indent="0">
              <a:buNone/>
            </a:pPr>
            <a:r>
              <a:rPr lang="en-US" dirty="0"/>
              <a:t>  </a:t>
            </a:r>
          </a:p>
          <a:p>
            <a:r>
              <a:rPr lang="en-US" b="1" dirty="0"/>
              <a:t>Private Attorney:</a:t>
            </a:r>
          </a:p>
          <a:p>
            <a:pPr lvl="1"/>
            <a:r>
              <a:rPr lang="en-US" dirty="0"/>
              <a:t>Hire an attorney and pay for estate planning services.</a:t>
            </a:r>
          </a:p>
          <a:p>
            <a:pPr lvl="1"/>
            <a:r>
              <a:rPr lang="en-US" dirty="0"/>
              <a:t>Paying for good drafting is less expensive than paying for problems later.</a:t>
            </a:r>
          </a:p>
          <a:p>
            <a:r>
              <a:rPr lang="en-US" b="1" dirty="0"/>
              <a:t>Legal Services of Northern Virginia (LSNV)(free legal representation):</a:t>
            </a:r>
          </a:p>
          <a:p>
            <a:pPr lvl="1">
              <a:lnSpc>
                <a:spcPct val="110000"/>
              </a:lnSpc>
              <a:spcBef>
                <a:spcPts val="0"/>
              </a:spcBef>
            </a:pPr>
            <a:r>
              <a:rPr lang="en-US" dirty="0"/>
              <a:t>Limited services (not trusts or complicated estate plans)</a:t>
            </a:r>
          </a:p>
          <a:p>
            <a:pPr lvl="1">
              <a:lnSpc>
                <a:spcPct val="110000"/>
              </a:lnSpc>
              <a:spcBef>
                <a:spcPts val="0"/>
              </a:spcBef>
            </a:pPr>
            <a:r>
              <a:rPr lang="en-US" dirty="0"/>
              <a:t>Eligibility: Low-income persons of all ages, persons with disabilities, or persons 60+ years of age</a:t>
            </a:r>
          </a:p>
          <a:p>
            <a:pPr lvl="1">
              <a:lnSpc>
                <a:spcPct val="110000"/>
              </a:lnSpc>
              <a:spcBef>
                <a:spcPts val="0"/>
              </a:spcBef>
            </a:pPr>
            <a:r>
              <a:rPr lang="en-US" dirty="0"/>
              <a:t>Because of limited resources, LSNV cannot guarantee full service and representation, but advice is available to most who qualify</a:t>
            </a:r>
          </a:p>
          <a:p>
            <a:pPr>
              <a:lnSpc>
                <a:spcPct val="110000"/>
              </a:lnSpc>
              <a:spcBef>
                <a:spcPts val="0"/>
              </a:spcBef>
            </a:pPr>
            <a:r>
              <a:rPr lang="en-US" b="1" dirty="0"/>
              <a:t>Military Retirees ( free legal assistance):</a:t>
            </a:r>
          </a:p>
          <a:p>
            <a:pPr lvl="1">
              <a:lnSpc>
                <a:spcPct val="110000"/>
              </a:lnSpc>
              <a:spcBef>
                <a:spcPts val="0"/>
              </a:spcBef>
            </a:pPr>
            <a:r>
              <a:rPr lang="en-US" dirty="0"/>
              <a:t>Limited estate planning services offered to active duty military and military retirees (not revocable trusts or complicated estate plans)</a:t>
            </a:r>
          </a:p>
          <a:p>
            <a:pPr lvl="1">
              <a:lnSpc>
                <a:spcPct val="110000"/>
              </a:lnSpc>
              <a:spcBef>
                <a:spcPts val="0"/>
              </a:spcBef>
            </a:pPr>
            <a:r>
              <a:rPr lang="en-US" dirty="0"/>
              <a:t>Contact your Legal Assistance Office (Fort Meyer, Quantico, Fort Belvoir)</a:t>
            </a:r>
          </a:p>
          <a:p>
            <a:pPr lvl="1">
              <a:lnSpc>
                <a:spcPct val="110000"/>
              </a:lnSpc>
              <a:spcBef>
                <a:spcPts val="0"/>
              </a:spcBef>
            </a:pPr>
            <a:endParaRPr lang="en-US" dirty="0"/>
          </a:p>
          <a:p>
            <a:pPr lvl="1">
              <a:lnSpc>
                <a:spcPct val="110000"/>
              </a:lnSpc>
              <a:spcBef>
                <a:spcPts val="0"/>
              </a:spcBef>
            </a:pPr>
            <a:endParaRPr lang="en-US" dirty="0"/>
          </a:p>
          <a:p>
            <a:pPr lvl="1"/>
            <a:endParaRPr lang="en-US" dirty="0"/>
          </a:p>
        </p:txBody>
      </p:sp>
      <p:sp>
        <p:nvSpPr>
          <p:cNvPr id="4" name="Slide Number Placeholder 3">
            <a:extLst>
              <a:ext uri="{FF2B5EF4-FFF2-40B4-BE49-F238E27FC236}">
                <a16:creationId xmlns:a16="http://schemas.microsoft.com/office/drawing/2014/main" id="{CFC5DBB4-1348-4C34-95E7-EB8C9B67861D}"/>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3955634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9EE92-39CD-4334-8F5C-2D465A0ED053}"/>
              </a:ext>
            </a:extLst>
          </p:cNvPr>
          <p:cNvSpPr>
            <a:spLocks noGrp="1"/>
          </p:cNvSpPr>
          <p:nvPr>
            <p:ph type="title"/>
          </p:nvPr>
        </p:nvSpPr>
        <p:spPr/>
        <p:txBody>
          <a:bodyPr/>
          <a:lstStyle/>
          <a:p>
            <a:r>
              <a:rPr lang="en-US" dirty="0"/>
              <a:t>Our Information</a:t>
            </a:r>
          </a:p>
        </p:txBody>
      </p:sp>
      <p:sp>
        <p:nvSpPr>
          <p:cNvPr id="3" name="Content Placeholder 2">
            <a:extLst>
              <a:ext uri="{FF2B5EF4-FFF2-40B4-BE49-F238E27FC236}">
                <a16:creationId xmlns:a16="http://schemas.microsoft.com/office/drawing/2014/main" id="{825EF43F-2E31-4856-BB0F-07DECB247739}"/>
              </a:ext>
            </a:extLst>
          </p:cNvPr>
          <p:cNvSpPr>
            <a:spLocks noGrp="1"/>
          </p:cNvSpPr>
          <p:nvPr>
            <p:ph idx="1"/>
          </p:nvPr>
        </p:nvSpPr>
        <p:spPr>
          <a:xfrm>
            <a:off x="5270740" y="2603499"/>
            <a:ext cx="6336542" cy="3654687"/>
          </a:xfrm>
        </p:spPr>
        <p:txBody>
          <a:bodyPr>
            <a:normAutofit fontScale="92500" lnSpcReduction="10000"/>
          </a:bodyPr>
          <a:lstStyle/>
          <a:p>
            <a:pPr marL="0" indent="0">
              <a:lnSpc>
                <a:spcPct val="120000"/>
              </a:lnSpc>
              <a:spcBef>
                <a:spcPts val="0"/>
              </a:spcBef>
              <a:buNone/>
            </a:pPr>
            <a:r>
              <a:rPr lang="en-US" sz="2300" dirty="0"/>
              <a:t>Gretchyn Meinken</a:t>
            </a:r>
          </a:p>
          <a:p>
            <a:pPr marL="0" indent="0">
              <a:lnSpc>
                <a:spcPct val="120000"/>
              </a:lnSpc>
              <a:spcBef>
                <a:spcPts val="0"/>
              </a:spcBef>
              <a:buNone/>
            </a:pPr>
            <a:r>
              <a:rPr lang="en-US" sz="2300" dirty="0"/>
              <a:t>Friedman, Grimes, Meinken &amp; Leischner, PLLC</a:t>
            </a:r>
          </a:p>
          <a:p>
            <a:pPr marL="0" indent="0">
              <a:lnSpc>
                <a:spcPct val="120000"/>
              </a:lnSpc>
              <a:spcBef>
                <a:spcPts val="0"/>
              </a:spcBef>
              <a:buNone/>
            </a:pPr>
            <a:r>
              <a:rPr lang="en-US" sz="2300" dirty="0"/>
              <a:t>616 N. Washington Street</a:t>
            </a:r>
          </a:p>
          <a:p>
            <a:pPr marL="0" indent="0">
              <a:lnSpc>
                <a:spcPct val="120000"/>
              </a:lnSpc>
              <a:spcBef>
                <a:spcPts val="0"/>
              </a:spcBef>
              <a:buNone/>
            </a:pPr>
            <a:r>
              <a:rPr lang="en-US" sz="2300" dirty="0"/>
              <a:t>Alexandria, VA 22314</a:t>
            </a:r>
          </a:p>
          <a:p>
            <a:pPr marL="0" indent="0">
              <a:lnSpc>
                <a:spcPct val="120000"/>
              </a:lnSpc>
              <a:spcBef>
                <a:spcPts val="0"/>
              </a:spcBef>
              <a:buNone/>
            </a:pPr>
            <a:r>
              <a:rPr lang="en-US" sz="2300" dirty="0"/>
              <a:t>tel.: 703.836.9030</a:t>
            </a:r>
          </a:p>
          <a:p>
            <a:pPr marL="0" indent="0">
              <a:lnSpc>
                <a:spcPct val="120000"/>
              </a:lnSpc>
              <a:spcBef>
                <a:spcPts val="0"/>
              </a:spcBef>
              <a:buNone/>
            </a:pPr>
            <a:r>
              <a:rPr lang="en-US" sz="2300" dirty="0"/>
              <a:t>email: </a:t>
            </a:r>
            <a:r>
              <a:rPr lang="en-US" sz="2300" dirty="0">
                <a:hlinkClick r:id="rId2"/>
              </a:rPr>
              <a:t>meinken@oldtownlawyers.com</a:t>
            </a:r>
            <a:r>
              <a:rPr lang="en-US" sz="2300" dirty="0"/>
              <a:t> </a:t>
            </a:r>
          </a:p>
          <a:p>
            <a:pPr marL="0" indent="0">
              <a:lnSpc>
                <a:spcPct val="120000"/>
              </a:lnSpc>
              <a:spcBef>
                <a:spcPts val="0"/>
              </a:spcBef>
              <a:buNone/>
            </a:pPr>
            <a:r>
              <a:rPr lang="en-US" sz="2300" dirty="0"/>
              <a:t>website: </a:t>
            </a:r>
            <a:r>
              <a:rPr lang="en-US" sz="2300" dirty="0">
                <a:hlinkClick r:id="rId3"/>
              </a:rPr>
              <a:t>www.oldtownlawyers.com</a:t>
            </a:r>
            <a:r>
              <a:rPr lang="en-US" sz="2300" dirty="0"/>
              <a:t> </a:t>
            </a:r>
          </a:p>
          <a:p>
            <a:pPr marL="0" indent="0">
              <a:buNone/>
            </a:pPr>
            <a:endParaRPr lang="en-US" sz="2600" dirty="0"/>
          </a:p>
          <a:p>
            <a:pPr marL="0" indent="0">
              <a:buNone/>
            </a:pPr>
            <a:r>
              <a:rPr lang="en-US" dirty="0"/>
              <a:t>			</a:t>
            </a:r>
          </a:p>
        </p:txBody>
      </p:sp>
      <p:sp>
        <p:nvSpPr>
          <p:cNvPr id="4" name="Slide Number Placeholder 3">
            <a:extLst>
              <a:ext uri="{FF2B5EF4-FFF2-40B4-BE49-F238E27FC236}">
                <a16:creationId xmlns:a16="http://schemas.microsoft.com/office/drawing/2014/main" id="{84B90101-6348-4B7D-82FE-0FC7F1278C91}"/>
              </a:ext>
            </a:extLst>
          </p:cNvPr>
          <p:cNvSpPr>
            <a:spLocks noGrp="1"/>
          </p:cNvSpPr>
          <p:nvPr>
            <p:ph type="sldNum" sz="quarter" idx="12"/>
          </p:nvPr>
        </p:nvSpPr>
        <p:spPr/>
        <p:txBody>
          <a:bodyPr/>
          <a:lstStyle/>
          <a:p>
            <a:fld id="{D57F1E4F-1CFF-5643-939E-217C01CDF565}" type="slidenum">
              <a:rPr lang="en-US" smtClean="0"/>
              <a:pPr/>
              <a:t>18</a:t>
            </a:fld>
            <a:endParaRPr lang="en-US" dirty="0"/>
          </a:p>
        </p:txBody>
      </p:sp>
      <p:pic>
        <p:nvPicPr>
          <p:cNvPr id="2050" name="Picture 2" descr="This is a photo of Gretchyn Meinken. She is a probate law, estate planning, and corporate and tax law attorney for Old Town Lawyers.">
            <a:extLst>
              <a:ext uri="{FF2B5EF4-FFF2-40B4-BE49-F238E27FC236}">
                <a16:creationId xmlns:a16="http://schemas.microsoft.com/office/drawing/2014/main" id="{ADBA5113-9110-2781-C0EB-401DF636C9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8333" y="2603499"/>
            <a:ext cx="277177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625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9EE92-39CD-4334-8F5C-2D465A0ED053}"/>
              </a:ext>
            </a:extLst>
          </p:cNvPr>
          <p:cNvSpPr>
            <a:spLocks noGrp="1"/>
          </p:cNvSpPr>
          <p:nvPr>
            <p:ph type="title"/>
          </p:nvPr>
        </p:nvSpPr>
        <p:spPr/>
        <p:txBody>
          <a:bodyPr/>
          <a:lstStyle/>
          <a:p>
            <a:r>
              <a:rPr lang="en-US" dirty="0"/>
              <a:t>Our Information</a:t>
            </a:r>
          </a:p>
        </p:txBody>
      </p:sp>
      <p:sp>
        <p:nvSpPr>
          <p:cNvPr id="3" name="Content Placeholder 2">
            <a:extLst>
              <a:ext uri="{FF2B5EF4-FFF2-40B4-BE49-F238E27FC236}">
                <a16:creationId xmlns:a16="http://schemas.microsoft.com/office/drawing/2014/main" id="{825EF43F-2E31-4856-BB0F-07DECB247739}"/>
              </a:ext>
            </a:extLst>
          </p:cNvPr>
          <p:cNvSpPr>
            <a:spLocks noGrp="1"/>
          </p:cNvSpPr>
          <p:nvPr>
            <p:ph idx="1"/>
          </p:nvPr>
        </p:nvSpPr>
        <p:spPr>
          <a:xfrm>
            <a:off x="1154954" y="2603499"/>
            <a:ext cx="8825659" cy="3654687"/>
          </a:xfrm>
        </p:spPr>
        <p:txBody>
          <a:bodyPr>
            <a:normAutofit fontScale="85000" lnSpcReduction="20000"/>
          </a:bodyPr>
          <a:lstStyle/>
          <a:p>
            <a:r>
              <a:rPr lang="en-US" sz="2600" dirty="0"/>
              <a:t>Legal Services of Northern Virginia can help draft </a:t>
            </a:r>
            <a:r>
              <a:rPr lang="en-US" sz="2600" u="sng" dirty="0"/>
              <a:t>simple</a:t>
            </a:r>
            <a:r>
              <a:rPr lang="en-US" sz="2600" dirty="0"/>
              <a:t> estate planning documents:</a:t>
            </a:r>
          </a:p>
          <a:p>
            <a:pPr marL="0" indent="0">
              <a:buNone/>
            </a:pPr>
            <a:endParaRPr lang="en-US" sz="2300" dirty="0"/>
          </a:p>
          <a:p>
            <a:pPr marL="0" indent="0">
              <a:lnSpc>
                <a:spcPct val="120000"/>
              </a:lnSpc>
              <a:spcBef>
                <a:spcPts val="0"/>
              </a:spcBef>
              <a:buNone/>
            </a:pPr>
            <a:r>
              <a:rPr lang="en-US" sz="2300" dirty="0"/>
              <a:t>				Legal Services of Northern Virginia</a:t>
            </a:r>
          </a:p>
          <a:p>
            <a:pPr marL="0" indent="0">
              <a:lnSpc>
                <a:spcPct val="120000"/>
              </a:lnSpc>
              <a:spcBef>
                <a:spcPts val="0"/>
              </a:spcBef>
              <a:buNone/>
            </a:pPr>
            <a:r>
              <a:rPr lang="en-US" sz="2300" dirty="0"/>
              <a:t>				100 North Pitt Street, Suite 307</a:t>
            </a:r>
          </a:p>
          <a:p>
            <a:pPr marL="0" indent="0">
              <a:lnSpc>
                <a:spcPct val="120000"/>
              </a:lnSpc>
              <a:spcBef>
                <a:spcPts val="0"/>
              </a:spcBef>
              <a:buNone/>
            </a:pPr>
            <a:r>
              <a:rPr lang="en-US" sz="2300" dirty="0"/>
              <a:t>				Alexandria, VA 22314</a:t>
            </a:r>
          </a:p>
          <a:p>
            <a:pPr marL="0" indent="0">
              <a:lnSpc>
                <a:spcPct val="120000"/>
              </a:lnSpc>
              <a:spcBef>
                <a:spcPts val="0"/>
              </a:spcBef>
              <a:buNone/>
            </a:pPr>
            <a:r>
              <a:rPr lang="en-US" sz="2300" dirty="0"/>
              <a:t>				tel.: 703.778.6800</a:t>
            </a:r>
          </a:p>
          <a:p>
            <a:pPr marL="0" indent="0">
              <a:lnSpc>
                <a:spcPct val="120000"/>
              </a:lnSpc>
              <a:spcBef>
                <a:spcPts val="0"/>
              </a:spcBef>
              <a:buNone/>
            </a:pPr>
            <a:r>
              <a:rPr lang="en-US" sz="2300" dirty="0"/>
              <a:t>				website: </a:t>
            </a:r>
            <a:r>
              <a:rPr lang="en-US" sz="2300" dirty="0">
                <a:hlinkClick r:id="rId2"/>
              </a:rPr>
              <a:t>www.lsnv.org</a:t>
            </a:r>
            <a:r>
              <a:rPr lang="en-US" sz="2300" dirty="0"/>
              <a:t> </a:t>
            </a:r>
          </a:p>
          <a:p>
            <a:endParaRPr lang="en-US" sz="2600" dirty="0"/>
          </a:p>
          <a:p>
            <a:r>
              <a:rPr lang="en-US" sz="2600" dirty="0"/>
              <a:t>Do </a:t>
            </a:r>
            <a:r>
              <a:rPr lang="en-US" sz="2600" u="sng" dirty="0"/>
              <a:t>not</a:t>
            </a:r>
            <a:r>
              <a:rPr lang="en-US" sz="2600" dirty="0"/>
              <a:t> assist in drafting/handling trusts.  </a:t>
            </a:r>
          </a:p>
          <a:p>
            <a:pPr marL="0" indent="0">
              <a:buNone/>
            </a:pPr>
            <a:r>
              <a:rPr lang="en-US" dirty="0"/>
              <a:t>			</a:t>
            </a:r>
          </a:p>
        </p:txBody>
      </p:sp>
      <p:sp>
        <p:nvSpPr>
          <p:cNvPr id="4" name="Slide Number Placeholder 3">
            <a:extLst>
              <a:ext uri="{FF2B5EF4-FFF2-40B4-BE49-F238E27FC236}">
                <a16:creationId xmlns:a16="http://schemas.microsoft.com/office/drawing/2014/main" id="{84B90101-6348-4B7D-82FE-0FC7F1278C91}"/>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26346967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1671</TotalTime>
  <Words>2157</Words>
  <Application>Microsoft Office PowerPoint</Application>
  <PresentationFormat>Widescreen</PresentationFormat>
  <Paragraphs>152</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Century Gothic</vt:lpstr>
      <vt:lpstr>Wingdings</vt:lpstr>
      <vt:lpstr>Wingdings 3</vt:lpstr>
      <vt:lpstr>Ion Boardroom</vt:lpstr>
      <vt:lpstr>Essential Documents for Aging Well </vt:lpstr>
      <vt:lpstr>When Should I Plan?</vt:lpstr>
      <vt:lpstr>Planning for Someone with Diminished Capacity</vt:lpstr>
      <vt:lpstr>Estate Planning Documents</vt:lpstr>
      <vt:lpstr>General Durable Power of Attorney</vt:lpstr>
      <vt:lpstr>Advance Medical Directive</vt:lpstr>
      <vt:lpstr>What Can Happen If I Fail to Plan?</vt:lpstr>
      <vt:lpstr>Guardianship/ Conservatorship</vt:lpstr>
      <vt:lpstr>Wills and Trusts</vt:lpstr>
      <vt:lpstr>Last Will and Testament</vt:lpstr>
      <vt:lpstr>Last Will and Testament, contd.</vt:lpstr>
      <vt:lpstr>Pros/Cons of Last Will &amp; Testament Only v. Revocable Trust Structure</vt:lpstr>
      <vt:lpstr>Pros/Cons of Last Will &amp; Testament Only v. Revocable Trust Structure</vt:lpstr>
      <vt:lpstr>What Can Happen If I Fail to Plan?</vt:lpstr>
      <vt:lpstr>Estate Administration (aka “Probate”)</vt:lpstr>
      <vt:lpstr>Avoiding Probate</vt:lpstr>
      <vt:lpstr>Options for Legal Assistance</vt:lpstr>
      <vt:lpstr>Our Information</vt:lpstr>
      <vt:lpstr>Our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Fundamentals of Estate Planning</dc:title>
  <dc:creator>Gretchyn Meinken</dc:creator>
  <cp:lastModifiedBy>Elizabeth M. Crego</cp:lastModifiedBy>
  <cp:revision>49</cp:revision>
  <cp:lastPrinted>2019-03-18T13:07:11Z</cp:lastPrinted>
  <dcterms:created xsi:type="dcterms:W3CDTF">2018-10-22T13:22:02Z</dcterms:created>
  <dcterms:modified xsi:type="dcterms:W3CDTF">2025-06-04T20:29:23Z</dcterms:modified>
  <cp:contentStatus/>
</cp:coreProperties>
</file>