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5" r:id="rId3"/>
    <p:sldId id="258" r:id="rId4"/>
    <p:sldId id="267" r:id="rId5"/>
    <p:sldId id="265" r:id="rId6"/>
    <p:sldId id="272" r:id="rId7"/>
    <p:sldId id="261" r:id="rId8"/>
    <p:sldId id="276" r:id="rId9"/>
    <p:sldId id="269" r:id="rId10"/>
    <p:sldId id="268" r:id="rId11"/>
    <p:sldId id="264" r:id="rId12"/>
    <p:sldId id="274" r:id="rId13"/>
    <p:sldId id="273"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14D"/>
    <a:srgbClr val="00467F"/>
    <a:srgbClr val="310053"/>
    <a:srgbClr val="FFCC00"/>
    <a:srgbClr val="FC8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45E4B1-C98A-4670-A33B-FE565AE0422F}" v="62" dt="2025-02-13T18:04:27.0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41" autoAdjust="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Lambert-Williamson" userId="caa3ef1e-3c69-4b1e-bb9b-7a1eef654cc4" providerId="ADAL" clId="{4645E4B1-C98A-4670-A33B-FE565AE0422F}"/>
    <pc:docChg chg="undo redo custSel addSld modSld sldOrd">
      <pc:chgData name="Samantha Lambert-Williamson" userId="caa3ef1e-3c69-4b1e-bb9b-7a1eef654cc4" providerId="ADAL" clId="{4645E4B1-C98A-4670-A33B-FE565AE0422F}" dt="2025-02-13T18:12:43.844" v="758" actId="14100"/>
      <pc:docMkLst>
        <pc:docMk/>
      </pc:docMkLst>
      <pc:sldChg chg="modTransition">
        <pc:chgData name="Samantha Lambert-Williamson" userId="caa3ef1e-3c69-4b1e-bb9b-7a1eef654cc4" providerId="ADAL" clId="{4645E4B1-C98A-4670-A33B-FE565AE0422F}" dt="2025-02-13T15:57:16.637" v="5"/>
        <pc:sldMkLst>
          <pc:docMk/>
          <pc:sldMk cId="980969997" sldId="256"/>
        </pc:sldMkLst>
      </pc:sldChg>
      <pc:sldChg chg="addSp delSp modSp mod modTransition">
        <pc:chgData name="Samantha Lambert-Williamson" userId="caa3ef1e-3c69-4b1e-bb9b-7a1eef654cc4" providerId="ADAL" clId="{4645E4B1-C98A-4670-A33B-FE565AE0422F}" dt="2025-02-13T16:13:47.517" v="272" actId="1076"/>
        <pc:sldMkLst>
          <pc:docMk/>
          <pc:sldMk cId="3370436156" sldId="258"/>
        </pc:sldMkLst>
        <pc:spChg chg="mod">
          <ac:chgData name="Samantha Lambert-Williamson" userId="caa3ef1e-3c69-4b1e-bb9b-7a1eef654cc4" providerId="ADAL" clId="{4645E4B1-C98A-4670-A33B-FE565AE0422F}" dt="2025-02-13T16:12:38.637" v="247" actId="1076"/>
          <ac:spMkLst>
            <pc:docMk/>
            <pc:sldMk cId="3370436156" sldId="258"/>
            <ac:spMk id="2" creationId="{1DD0BCAE-BE58-4A57-9B6D-0C87A0405F70}"/>
          </ac:spMkLst>
        </pc:spChg>
        <pc:picChg chg="del">
          <ac:chgData name="Samantha Lambert-Williamson" userId="caa3ef1e-3c69-4b1e-bb9b-7a1eef654cc4" providerId="ADAL" clId="{4645E4B1-C98A-4670-A33B-FE565AE0422F}" dt="2025-02-13T16:11:32.445" v="228" actId="21"/>
          <ac:picMkLst>
            <pc:docMk/>
            <pc:sldMk cId="3370436156" sldId="258"/>
            <ac:picMk id="4" creationId="{893139C8-3CFB-DE3E-1E40-221CAA2387E9}"/>
          </ac:picMkLst>
        </pc:picChg>
        <pc:picChg chg="add mod modCrop">
          <ac:chgData name="Samantha Lambert-Williamson" userId="caa3ef1e-3c69-4b1e-bb9b-7a1eef654cc4" providerId="ADAL" clId="{4645E4B1-C98A-4670-A33B-FE565AE0422F}" dt="2025-02-13T16:13:39.398" v="267" actId="1076"/>
          <ac:picMkLst>
            <pc:docMk/>
            <pc:sldMk cId="3370436156" sldId="258"/>
            <ac:picMk id="14" creationId="{60D5D124-5D8C-2640-52E3-430131302D6D}"/>
          </ac:picMkLst>
        </pc:picChg>
        <pc:picChg chg="add mod">
          <ac:chgData name="Samantha Lambert-Williamson" userId="caa3ef1e-3c69-4b1e-bb9b-7a1eef654cc4" providerId="ADAL" clId="{4645E4B1-C98A-4670-A33B-FE565AE0422F}" dt="2025-02-13T16:13:47.517" v="272" actId="1076"/>
          <ac:picMkLst>
            <pc:docMk/>
            <pc:sldMk cId="3370436156" sldId="258"/>
            <ac:picMk id="15" creationId="{1E54F7D7-E373-2A9F-0E56-6B5C1C93E9FD}"/>
          </ac:picMkLst>
        </pc:picChg>
      </pc:sldChg>
      <pc:sldChg chg="modTransition">
        <pc:chgData name="Samantha Lambert-Williamson" userId="caa3ef1e-3c69-4b1e-bb9b-7a1eef654cc4" providerId="ADAL" clId="{4645E4B1-C98A-4670-A33B-FE565AE0422F}" dt="2025-02-13T16:25:44.892" v="414"/>
        <pc:sldMkLst>
          <pc:docMk/>
          <pc:sldMk cId="1811295175" sldId="260"/>
        </pc:sldMkLst>
      </pc:sldChg>
      <pc:sldChg chg="modSp mod ord modTransition">
        <pc:chgData name="Samantha Lambert-Williamson" userId="caa3ef1e-3c69-4b1e-bb9b-7a1eef654cc4" providerId="ADAL" clId="{4645E4B1-C98A-4670-A33B-FE565AE0422F}" dt="2025-02-13T17:59:25.075" v="660" actId="1076"/>
        <pc:sldMkLst>
          <pc:docMk/>
          <pc:sldMk cId="2515145357" sldId="261"/>
        </pc:sldMkLst>
        <pc:spChg chg="mod">
          <ac:chgData name="Samantha Lambert-Williamson" userId="caa3ef1e-3c69-4b1e-bb9b-7a1eef654cc4" providerId="ADAL" clId="{4645E4B1-C98A-4670-A33B-FE565AE0422F}" dt="2025-02-13T17:59:10.654" v="659" actId="1076"/>
          <ac:spMkLst>
            <pc:docMk/>
            <pc:sldMk cId="2515145357" sldId="261"/>
            <ac:spMk id="3" creationId="{5256F5FE-3748-4FC3-90E1-950509754404}"/>
          </ac:spMkLst>
        </pc:spChg>
        <pc:picChg chg="mod">
          <ac:chgData name="Samantha Lambert-Williamson" userId="caa3ef1e-3c69-4b1e-bb9b-7a1eef654cc4" providerId="ADAL" clId="{4645E4B1-C98A-4670-A33B-FE565AE0422F}" dt="2025-02-13T17:59:25.075" v="660" actId="1076"/>
          <ac:picMkLst>
            <pc:docMk/>
            <pc:sldMk cId="2515145357" sldId="261"/>
            <ac:picMk id="7" creationId="{7FB93747-5B88-C8A5-6CB4-95E8EF546D5D}"/>
          </ac:picMkLst>
        </pc:picChg>
      </pc:sldChg>
      <pc:sldChg chg="modTransition">
        <pc:chgData name="Samantha Lambert-Williamson" userId="caa3ef1e-3c69-4b1e-bb9b-7a1eef654cc4" providerId="ADAL" clId="{4645E4B1-C98A-4670-A33B-FE565AE0422F}" dt="2025-02-13T15:58:44.566" v="29"/>
        <pc:sldMkLst>
          <pc:docMk/>
          <pc:sldMk cId="1184749916" sldId="264"/>
        </pc:sldMkLst>
      </pc:sldChg>
      <pc:sldChg chg="modTransition">
        <pc:chgData name="Samantha Lambert-Williamson" userId="caa3ef1e-3c69-4b1e-bb9b-7a1eef654cc4" providerId="ADAL" clId="{4645E4B1-C98A-4670-A33B-FE565AE0422F}" dt="2025-02-13T15:58:33.150" v="24"/>
        <pc:sldMkLst>
          <pc:docMk/>
          <pc:sldMk cId="3916978472" sldId="265"/>
        </pc:sldMkLst>
      </pc:sldChg>
      <pc:sldChg chg="addSp delSp modSp mod modTransition">
        <pc:chgData name="Samantha Lambert-Williamson" userId="caa3ef1e-3c69-4b1e-bb9b-7a1eef654cc4" providerId="ADAL" clId="{4645E4B1-C98A-4670-A33B-FE565AE0422F}" dt="2025-02-13T16:14:13.214" v="275" actId="1076"/>
        <pc:sldMkLst>
          <pc:docMk/>
          <pc:sldMk cId="2511902593" sldId="267"/>
        </pc:sldMkLst>
        <pc:spChg chg="mod">
          <ac:chgData name="Samantha Lambert-Williamson" userId="caa3ef1e-3c69-4b1e-bb9b-7a1eef654cc4" providerId="ADAL" clId="{4645E4B1-C98A-4670-A33B-FE565AE0422F}" dt="2025-02-13T16:14:13.214" v="275" actId="1076"/>
          <ac:spMkLst>
            <pc:docMk/>
            <pc:sldMk cId="2511902593" sldId="267"/>
            <ac:spMk id="2" creationId="{1DD0BCAE-BE58-4A57-9B6D-0C87A0405F70}"/>
          </ac:spMkLst>
        </pc:spChg>
        <pc:picChg chg="add mod">
          <ac:chgData name="Samantha Lambert-Williamson" userId="caa3ef1e-3c69-4b1e-bb9b-7a1eef654cc4" providerId="ADAL" clId="{4645E4B1-C98A-4670-A33B-FE565AE0422F}" dt="2025-02-13T16:13:04.614" v="253" actId="1076"/>
          <ac:picMkLst>
            <pc:docMk/>
            <pc:sldMk cId="2511902593" sldId="267"/>
            <ac:picMk id="4" creationId="{893139C8-3CFB-DE3E-1E40-221CAA2387E9}"/>
          </ac:picMkLst>
        </pc:picChg>
        <pc:picChg chg="del">
          <ac:chgData name="Samantha Lambert-Williamson" userId="caa3ef1e-3c69-4b1e-bb9b-7a1eef654cc4" providerId="ADAL" clId="{4645E4B1-C98A-4670-A33B-FE565AE0422F}" dt="2025-02-13T16:12:56.523" v="250" actId="21"/>
          <ac:picMkLst>
            <pc:docMk/>
            <pc:sldMk cId="2511902593" sldId="267"/>
            <ac:picMk id="7" creationId="{1E54F7D7-E373-2A9F-0E56-6B5C1C93E9FD}"/>
          </ac:picMkLst>
        </pc:picChg>
      </pc:sldChg>
      <pc:sldChg chg="modTransition">
        <pc:chgData name="Samantha Lambert-Williamson" userId="caa3ef1e-3c69-4b1e-bb9b-7a1eef654cc4" providerId="ADAL" clId="{4645E4B1-C98A-4670-A33B-FE565AE0422F}" dt="2025-02-13T15:58:42.789" v="28"/>
        <pc:sldMkLst>
          <pc:docMk/>
          <pc:sldMk cId="744616510" sldId="268"/>
        </pc:sldMkLst>
      </pc:sldChg>
      <pc:sldChg chg="modSp mod ord modTransition">
        <pc:chgData name="Samantha Lambert-Williamson" userId="caa3ef1e-3c69-4b1e-bb9b-7a1eef654cc4" providerId="ADAL" clId="{4645E4B1-C98A-4670-A33B-FE565AE0422F}" dt="2025-02-13T17:58:55.528" v="655" actId="1076"/>
        <pc:sldMkLst>
          <pc:docMk/>
          <pc:sldMk cId="2452017654" sldId="269"/>
        </pc:sldMkLst>
        <pc:spChg chg="mod">
          <ac:chgData name="Samantha Lambert-Williamson" userId="caa3ef1e-3c69-4b1e-bb9b-7a1eef654cc4" providerId="ADAL" clId="{4645E4B1-C98A-4670-A33B-FE565AE0422F}" dt="2025-02-13T17:58:54.985" v="654" actId="1076"/>
          <ac:spMkLst>
            <pc:docMk/>
            <pc:sldMk cId="2452017654" sldId="269"/>
            <ac:spMk id="3" creationId="{5256F5FE-3748-4FC3-90E1-950509754404}"/>
          </ac:spMkLst>
        </pc:spChg>
        <pc:picChg chg="mod">
          <ac:chgData name="Samantha Lambert-Williamson" userId="caa3ef1e-3c69-4b1e-bb9b-7a1eef654cc4" providerId="ADAL" clId="{4645E4B1-C98A-4670-A33B-FE565AE0422F}" dt="2025-02-13T17:58:55.528" v="655" actId="1076"/>
          <ac:picMkLst>
            <pc:docMk/>
            <pc:sldMk cId="2452017654" sldId="269"/>
            <ac:picMk id="9" creationId="{021DAC88-7BAD-6FF8-1241-63071E48968F}"/>
          </ac:picMkLst>
        </pc:picChg>
      </pc:sldChg>
      <pc:sldChg chg="modTransition">
        <pc:chgData name="Samantha Lambert-Williamson" userId="caa3ef1e-3c69-4b1e-bb9b-7a1eef654cc4" providerId="ADAL" clId="{4645E4B1-C98A-4670-A33B-FE565AE0422F}" dt="2025-02-13T15:58:38.686" v="25"/>
        <pc:sldMkLst>
          <pc:docMk/>
          <pc:sldMk cId="1004770634" sldId="272"/>
        </pc:sldMkLst>
      </pc:sldChg>
      <pc:sldChg chg="modTransition">
        <pc:chgData name="Samantha Lambert-Williamson" userId="caa3ef1e-3c69-4b1e-bb9b-7a1eef654cc4" providerId="ADAL" clId="{4645E4B1-C98A-4670-A33B-FE565AE0422F}" dt="2025-02-13T15:58:50.734" v="31"/>
        <pc:sldMkLst>
          <pc:docMk/>
          <pc:sldMk cId="3384526970" sldId="273"/>
        </pc:sldMkLst>
      </pc:sldChg>
      <pc:sldChg chg="addSp delSp modSp mod modTransition">
        <pc:chgData name="Samantha Lambert-Williamson" userId="caa3ef1e-3c69-4b1e-bb9b-7a1eef654cc4" providerId="ADAL" clId="{4645E4B1-C98A-4670-A33B-FE565AE0422F}" dt="2025-02-13T18:12:24.157" v="755" actId="14100"/>
        <pc:sldMkLst>
          <pc:docMk/>
          <pc:sldMk cId="931113380" sldId="274"/>
        </pc:sldMkLst>
        <pc:spChg chg="mod">
          <ac:chgData name="Samantha Lambert-Williamson" userId="caa3ef1e-3c69-4b1e-bb9b-7a1eef654cc4" providerId="ADAL" clId="{4645E4B1-C98A-4670-A33B-FE565AE0422F}" dt="2025-02-13T16:06:06.525" v="140" actId="1076"/>
          <ac:spMkLst>
            <pc:docMk/>
            <pc:sldMk cId="931113380" sldId="274"/>
            <ac:spMk id="2" creationId="{E3667272-405E-E67B-8FC1-0A8802899A8E}"/>
          </ac:spMkLst>
        </pc:spChg>
        <pc:spChg chg="mod">
          <ac:chgData name="Samantha Lambert-Williamson" userId="caa3ef1e-3c69-4b1e-bb9b-7a1eef654cc4" providerId="ADAL" clId="{4645E4B1-C98A-4670-A33B-FE565AE0422F}" dt="2025-02-13T17:04:33.662" v="475" actId="14100"/>
          <ac:spMkLst>
            <pc:docMk/>
            <pc:sldMk cId="931113380" sldId="274"/>
            <ac:spMk id="7" creationId="{E1AE2A03-C24B-5719-FFB6-8B28ABBA056F}"/>
          </ac:spMkLst>
        </pc:spChg>
        <pc:spChg chg="add mod">
          <ac:chgData name="Samantha Lambert-Williamson" userId="caa3ef1e-3c69-4b1e-bb9b-7a1eef654cc4" providerId="ADAL" clId="{4645E4B1-C98A-4670-A33B-FE565AE0422F}" dt="2025-02-13T16:56:18.778" v="419" actId="1076"/>
          <ac:spMkLst>
            <pc:docMk/>
            <pc:sldMk cId="931113380" sldId="274"/>
            <ac:spMk id="13" creationId="{1F09ED7D-AA49-79BF-3499-B02F0A29B8B4}"/>
          </ac:spMkLst>
        </pc:spChg>
        <pc:spChg chg="add mod">
          <ac:chgData name="Samantha Lambert-Williamson" userId="caa3ef1e-3c69-4b1e-bb9b-7a1eef654cc4" providerId="ADAL" clId="{4645E4B1-C98A-4670-A33B-FE565AE0422F}" dt="2025-02-13T16:07:14.465" v="166" actId="404"/>
          <ac:spMkLst>
            <pc:docMk/>
            <pc:sldMk cId="931113380" sldId="274"/>
            <ac:spMk id="15" creationId="{2190E293-6434-2837-5450-B8F217353831}"/>
          </ac:spMkLst>
        </pc:spChg>
        <pc:spChg chg="add mod ord">
          <ac:chgData name="Samantha Lambert-Williamson" userId="caa3ef1e-3c69-4b1e-bb9b-7a1eef654cc4" providerId="ADAL" clId="{4645E4B1-C98A-4670-A33B-FE565AE0422F}" dt="2025-02-13T16:15:32.759" v="293" actId="167"/>
          <ac:spMkLst>
            <pc:docMk/>
            <pc:sldMk cId="931113380" sldId="274"/>
            <ac:spMk id="22" creationId="{CB580458-D889-DB8F-EEE8-CF829809BC3F}"/>
          </ac:spMkLst>
        </pc:spChg>
        <pc:spChg chg="add mod">
          <ac:chgData name="Samantha Lambert-Williamson" userId="caa3ef1e-3c69-4b1e-bb9b-7a1eef654cc4" providerId="ADAL" clId="{4645E4B1-C98A-4670-A33B-FE565AE0422F}" dt="2025-02-13T16:56:07.436" v="417" actId="1076"/>
          <ac:spMkLst>
            <pc:docMk/>
            <pc:sldMk cId="931113380" sldId="274"/>
            <ac:spMk id="24" creationId="{19CCFF83-1C37-F0E9-D73D-553EA93726B9}"/>
          </ac:spMkLst>
        </pc:spChg>
        <pc:picChg chg="add mod">
          <ac:chgData name="Samantha Lambert-Williamson" userId="caa3ef1e-3c69-4b1e-bb9b-7a1eef654cc4" providerId="ADAL" clId="{4645E4B1-C98A-4670-A33B-FE565AE0422F}" dt="2025-02-13T17:47:19.001" v="521" actId="1076"/>
          <ac:picMkLst>
            <pc:docMk/>
            <pc:sldMk cId="931113380" sldId="274"/>
            <ac:picMk id="4" creationId="{E3C8E6F0-855B-7043-0411-B34DE8037651}"/>
          </ac:picMkLst>
        </pc:picChg>
        <pc:picChg chg="add mod ord modCrop">
          <ac:chgData name="Samantha Lambert-Williamson" userId="caa3ef1e-3c69-4b1e-bb9b-7a1eef654cc4" providerId="ADAL" clId="{4645E4B1-C98A-4670-A33B-FE565AE0422F}" dt="2025-02-13T18:12:24.157" v="755" actId="14100"/>
          <ac:picMkLst>
            <pc:docMk/>
            <pc:sldMk cId="931113380" sldId="274"/>
            <ac:picMk id="6" creationId="{46DC1D64-9147-8CB3-66BE-CED6050BDE4B}"/>
          </ac:picMkLst>
        </pc:picChg>
        <pc:picChg chg="add del mod ord modCrop">
          <ac:chgData name="Samantha Lambert-Williamson" userId="caa3ef1e-3c69-4b1e-bb9b-7a1eef654cc4" providerId="ADAL" clId="{4645E4B1-C98A-4670-A33B-FE565AE0422F}" dt="2025-02-13T17:45:58.597" v="489" actId="478"/>
          <ac:picMkLst>
            <pc:docMk/>
            <pc:sldMk cId="931113380" sldId="274"/>
            <ac:picMk id="17" creationId="{EBF809DF-3CCF-4C4B-0864-449BA038EF91}"/>
          </ac:picMkLst>
        </pc:picChg>
        <pc:picChg chg="add del mod ord modCrop">
          <ac:chgData name="Samantha Lambert-Williamson" userId="caa3ef1e-3c69-4b1e-bb9b-7a1eef654cc4" providerId="ADAL" clId="{4645E4B1-C98A-4670-A33B-FE565AE0422F}" dt="2025-02-13T16:56:24.763" v="421" actId="478"/>
          <ac:picMkLst>
            <pc:docMk/>
            <pc:sldMk cId="931113380" sldId="274"/>
            <ac:picMk id="19" creationId="{F242D39A-5DED-9F07-4198-0395C65E7335}"/>
          </ac:picMkLst>
        </pc:picChg>
        <pc:picChg chg="add del mod">
          <ac:chgData name="Samantha Lambert-Williamson" userId="caa3ef1e-3c69-4b1e-bb9b-7a1eef654cc4" providerId="ADAL" clId="{4645E4B1-C98A-4670-A33B-FE565AE0422F}" dt="2025-02-13T16:56:21.570" v="420" actId="478"/>
          <ac:picMkLst>
            <pc:docMk/>
            <pc:sldMk cId="931113380" sldId="274"/>
            <ac:picMk id="21" creationId="{4D940DA5-F944-49CC-ED32-BE96FAD084EE}"/>
          </ac:picMkLst>
        </pc:picChg>
        <pc:picChg chg="add mod ord">
          <ac:chgData name="Samantha Lambert-Williamson" userId="caa3ef1e-3c69-4b1e-bb9b-7a1eef654cc4" providerId="ADAL" clId="{4645E4B1-C98A-4670-A33B-FE565AE0422F}" dt="2025-02-13T17:47:00.585" v="514" actId="1076"/>
          <ac:picMkLst>
            <pc:docMk/>
            <pc:sldMk cId="931113380" sldId="274"/>
            <ac:picMk id="25" creationId="{26416F20-383A-5A1D-47AF-17CA14FFB05F}"/>
          </ac:picMkLst>
        </pc:picChg>
      </pc:sldChg>
      <pc:sldChg chg="addSp delSp modSp mod modTransition modAnim">
        <pc:chgData name="Samantha Lambert-Williamson" userId="caa3ef1e-3c69-4b1e-bb9b-7a1eef654cc4" providerId="ADAL" clId="{4645E4B1-C98A-4670-A33B-FE565AE0422F}" dt="2025-02-13T18:12:43.844" v="758" actId="14100"/>
        <pc:sldMkLst>
          <pc:docMk/>
          <pc:sldMk cId="1577977021" sldId="275"/>
        </pc:sldMkLst>
        <pc:spChg chg="mod">
          <ac:chgData name="Samantha Lambert-Williamson" userId="caa3ef1e-3c69-4b1e-bb9b-7a1eef654cc4" providerId="ADAL" clId="{4645E4B1-C98A-4670-A33B-FE565AE0422F}" dt="2025-02-13T18:12:43.844" v="758" actId="14100"/>
          <ac:spMkLst>
            <pc:docMk/>
            <pc:sldMk cId="1577977021" sldId="275"/>
            <ac:spMk id="2" creationId="{DD1A3666-D25B-A4AC-E503-90847A537586}"/>
          </ac:spMkLst>
        </pc:spChg>
        <pc:spChg chg="add mod">
          <ac:chgData name="Samantha Lambert-Williamson" userId="caa3ef1e-3c69-4b1e-bb9b-7a1eef654cc4" providerId="ADAL" clId="{4645E4B1-C98A-4670-A33B-FE565AE0422F}" dt="2025-02-13T18:09:09.238" v="732" actId="207"/>
          <ac:spMkLst>
            <pc:docMk/>
            <pc:sldMk cId="1577977021" sldId="275"/>
            <ac:spMk id="4" creationId="{C7A01F2D-4645-DC7B-3D1C-516CA6C41141}"/>
          </ac:spMkLst>
        </pc:spChg>
        <pc:spChg chg="add del mod">
          <ac:chgData name="Samantha Lambert-Williamson" userId="caa3ef1e-3c69-4b1e-bb9b-7a1eef654cc4" providerId="ADAL" clId="{4645E4B1-C98A-4670-A33B-FE565AE0422F}" dt="2025-02-13T18:08:41.963" v="725" actId="478"/>
          <ac:spMkLst>
            <pc:docMk/>
            <pc:sldMk cId="1577977021" sldId="275"/>
            <ac:spMk id="7" creationId="{558599D7-AFBB-C176-F9C6-3BC9CB475790}"/>
          </ac:spMkLst>
        </pc:spChg>
        <pc:spChg chg="add mod">
          <ac:chgData name="Samantha Lambert-Williamson" userId="caa3ef1e-3c69-4b1e-bb9b-7a1eef654cc4" providerId="ADAL" clId="{4645E4B1-C98A-4670-A33B-FE565AE0422F}" dt="2025-02-13T16:17:40.300" v="314" actId="33987"/>
          <ac:spMkLst>
            <pc:docMk/>
            <pc:sldMk cId="1577977021" sldId="275"/>
            <ac:spMk id="18" creationId="{10C45D73-F786-4EAA-3022-E59850739708}"/>
          </ac:spMkLst>
        </pc:spChg>
        <pc:spChg chg="add del mod">
          <ac:chgData name="Samantha Lambert-Williamson" userId="caa3ef1e-3c69-4b1e-bb9b-7a1eef654cc4" providerId="ADAL" clId="{4645E4B1-C98A-4670-A33B-FE565AE0422F}" dt="2025-02-13T16:18:28.950" v="325" actId="478"/>
          <ac:spMkLst>
            <pc:docMk/>
            <pc:sldMk cId="1577977021" sldId="275"/>
            <ac:spMk id="19" creationId="{81B3FAED-05E3-A4A9-ED7F-ED511A9BDF41}"/>
          </ac:spMkLst>
        </pc:spChg>
      </pc:sldChg>
      <pc:sldChg chg="addSp delSp modSp add mod ord">
        <pc:chgData name="Samantha Lambert-Williamson" userId="caa3ef1e-3c69-4b1e-bb9b-7a1eef654cc4" providerId="ADAL" clId="{4645E4B1-C98A-4670-A33B-FE565AE0422F}" dt="2025-02-13T18:12:07.258" v="754" actId="1076"/>
        <pc:sldMkLst>
          <pc:docMk/>
          <pc:sldMk cId="1807868123" sldId="276"/>
        </pc:sldMkLst>
        <pc:spChg chg="mod">
          <ac:chgData name="Samantha Lambert-Williamson" userId="caa3ef1e-3c69-4b1e-bb9b-7a1eef654cc4" providerId="ADAL" clId="{4645E4B1-C98A-4670-A33B-FE565AE0422F}" dt="2025-02-13T17:51:07.314" v="549" actId="1076"/>
          <ac:spMkLst>
            <pc:docMk/>
            <pc:sldMk cId="1807868123" sldId="276"/>
            <ac:spMk id="2" creationId="{B562CF85-A38F-20D6-3BF1-C4DA3A2C7A7E}"/>
          </ac:spMkLst>
        </pc:spChg>
        <pc:spChg chg="mod">
          <ac:chgData name="Samantha Lambert-Williamson" userId="caa3ef1e-3c69-4b1e-bb9b-7a1eef654cc4" providerId="ADAL" clId="{4645E4B1-C98A-4670-A33B-FE565AE0422F}" dt="2025-02-13T18:11:53.167" v="747" actId="1076"/>
          <ac:spMkLst>
            <pc:docMk/>
            <pc:sldMk cId="1807868123" sldId="276"/>
            <ac:spMk id="3" creationId="{34FFA060-D127-F316-A11A-41A46A40C19F}"/>
          </ac:spMkLst>
        </pc:spChg>
        <pc:spChg chg="add mod">
          <ac:chgData name="Samantha Lambert-Williamson" userId="caa3ef1e-3c69-4b1e-bb9b-7a1eef654cc4" providerId="ADAL" clId="{4645E4B1-C98A-4670-A33B-FE565AE0422F}" dt="2025-02-13T17:55:57.299" v="613" actId="20577"/>
          <ac:spMkLst>
            <pc:docMk/>
            <pc:sldMk cId="1807868123" sldId="276"/>
            <ac:spMk id="5" creationId="{ACEF8445-7D7E-C48F-784A-45B16B1E69C8}"/>
          </ac:spMkLst>
        </pc:spChg>
        <pc:spChg chg="add mod">
          <ac:chgData name="Samantha Lambert-Williamson" userId="caa3ef1e-3c69-4b1e-bb9b-7a1eef654cc4" providerId="ADAL" clId="{4645E4B1-C98A-4670-A33B-FE565AE0422F}" dt="2025-02-13T18:11:55.798" v="748" actId="1076"/>
          <ac:spMkLst>
            <pc:docMk/>
            <pc:sldMk cId="1807868123" sldId="276"/>
            <ac:spMk id="8" creationId="{F87DB7DA-5F18-4CF6-E23C-9E283879FA59}"/>
          </ac:spMkLst>
        </pc:spChg>
        <pc:picChg chg="del">
          <ac:chgData name="Samantha Lambert-Williamson" userId="caa3ef1e-3c69-4b1e-bb9b-7a1eef654cc4" providerId="ADAL" clId="{4645E4B1-C98A-4670-A33B-FE565AE0422F}" dt="2025-02-13T17:50:49.441" v="545" actId="478"/>
          <ac:picMkLst>
            <pc:docMk/>
            <pc:sldMk cId="1807868123" sldId="276"/>
            <ac:picMk id="9" creationId="{05EA5798-458F-FF6C-0626-6A87B2F002AC}"/>
          </ac:picMkLst>
        </pc:picChg>
        <pc:picChg chg="add del mod">
          <ac:chgData name="Samantha Lambert-Williamson" userId="caa3ef1e-3c69-4b1e-bb9b-7a1eef654cc4" providerId="ADAL" clId="{4645E4B1-C98A-4670-A33B-FE565AE0422F}" dt="2025-02-13T18:01:56.092" v="665" actId="478"/>
          <ac:picMkLst>
            <pc:docMk/>
            <pc:sldMk cId="1807868123" sldId="276"/>
            <ac:picMk id="12" creationId="{2D279A58-72C3-5406-8E09-87E1994D477A}"/>
          </ac:picMkLst>
        </pc:picChg>
        <pc:picChg chg="add del mod modCrop">
          <ac:chgData name="Samantha Lambert-Williamson" userId="caa3ef1e-3c69-4b1e-bb9b-7a1eef654cc4" providerId="ADAL" clId="{4645E4B1-C98A-4670-A33B-FE565AE0422F}" dt="2025-02-13T18:11:06.392" v="737" actId="478"/>
          <ac:picMkLst>
            <pc:docMk/>
            <pc:sldMk cId="1807868123" sldId="276"/>
            <ac:picMk id="14" creationId="{56ADF322-8CDC-40B0-FA0C-C83D5A33A71E}"/>
          </ac:picMkLst>
        </pc:picChg>
        <pc:picChg chg="add del mod">
          <ac:chgData name="Samantha Lambert-Williamson" userId="caa3ef1e-3c69-4b1e-bb9b-7a1eef654cc4" providerId="ADAL" clId="{4645E4B1-C98A-4670-A33B-FE565AE0422F}" dt="2025-02-13T18:11:40.778" v="743" actId="478"/>
          <ac:picMkLst>
            <pc:docMk/>
            <pc:sldMk cId="1807868123" sldId="276"/>
            <ac:picMk id="16" creationId="{0E7A4A57-9978-CEBC-83D1-539574805667}"/>
          </ac:picMkLst>
        </pc:picChg>
        <pc:picChg chg="add mod">
          <ac:chgData name="Samantha Lambert-Williamson" userId="caa3ef1e-3c69-4b1e-bb9b-7a1eef654cc4" providerId="ADAL" clId="{4645E4B1-C98A-4670-A33B-FE565AE0422F}" dt="2025-02-13T18:12:07.258" v="754" actId="1076"/>
          <ac:picMkLst>
            <pc:docMk/>
            <pc:sldMk cId="1807868123" sldId="276"/>
            <ac:picMk id="18" creationId="{923CD65B-D39A-7161-3E41-CFA5A1787F88}"/>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image" Target="../media/image20.jpg"/></Relationships>
</file>

<file path=ppt/diagrams/_rels/drawing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image" Target="../media/image2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4FF21E-F68D-4059-9DE2-110001DB528B}" type="doc">
      <dgm:prSet loTypeId="urn:microsoft.com/office/officeart/2008/layout/PictureGrid" loCatId="picture" qsTypeId="urn:microsoft.com/office/officeart/2005/8/quickstyle/simple1" qsCatId="simple" csTypeId="urn:microsoft.com/office/officeart/2005/8/colors/accent1_2" csCatId="accent1" phldr="1"/>
      <dgm:spPr/>
    </dgm:pt>
    <dgm:pt modelId="{BAEC0DDB-86E0-4295-ABE1-693B9C0F67E7}">
      <dgm:prSet phldrT="[Text]"/>
      <dgm:spPr/>
      <dgm:t>
        <a:bodyPr/>
        <a:lstStyle/>
        <a:p>
          <a:r>
            <a:rPr lang="en-US" dirty="0"/>
            <a:t>  </a:t>
          </a:r>
        </a:p>
      </dgm:t>
    </dgm:pt>
    <dgm:pt modelId="{00253A88-DD03-4BAE-A297-A2E8C9EB57F9}" type="parTrans" cxnId="{E1012F9A-E8A3-4B68-96CE-FDA51ECD50E5}">
      <dgm:prSet/>
      <dgm:spPr/>
      <dgm:t>
        <a:bodyPr/>
        <a:lstStyle/>
        <a:p>
          <a:endParaRPr lang="en-US"/>
        </a:p>
      </dgm:t>
    </dgm:pt>
    <dgm:pt modelId="{35B90B63-B43E-42FE-BEF2-D2E96629D072}" type="sibTrans" cxnId="{E1012F9A-E8A3-4B68-96CE-FDA51ECD50E5}">
      <dgm:prSet/>
      <dgm:spPr/>
      <dgm:t>
        <a:bodyPr/>
        <a:lstStyle/>
        <a:p>
          <a:endParaRPr lang="en-US"/>
        </a:p>
      </dgm:t>
    </dgm:pt>
    <dgm:pt modelId="{632ECCFD-EEE6-4EE2-8084-78D841C74587}">
      <dgm:prSet phldrT="[Text]"/>
      <dgm:spPr/>
      <dgm:t>
        <a:bodyPr/>
        <a:lstStyle/>
        <a:p>
          <a:r>
            <a:rPr lang="en-US" dirty="0"/>
            <a:t>  </a:t>
          </a:r>
        </a:p>
      </dgm:t>
    </dgm:pt>
    <dgm:pt modelId="{BBB643C8-789C-4A63-A8D9-C79F997030F2}" type="sibTrans" cxnId="{7C9042C7-C21F-4A18-B1CF-ECD3D8A74529}">
      <dgm:prSet/>
      <dgm:spPr/>
      <dgm:t>
        <a:bodyPr/>
        <a:lstStyle/>
        <a:p>
          <a:endParaRPr lang="en-US"/>
        </a:p>
      </dgm:t>
    </dgm:pt>
    <dgm:pt modelId="{36D6C8DE-1547-49A0-8965-BB4E41786186}" type="parTrans" cxnId="{7C9042C7-C21F-4A18-B1CF-ECD3D8A74529}">
      <dgm:prSet/>
      <dgm:spPr/>
      <dgm:t>
        <a:bodyPr/>
        <a:lstStyle/>
        <a:p>
          <a:endParaRPr lang="en-US"/>
        </a:p>
      </dgm:t>
    </dgm:pt>
    <dgm:pt modelId="{5972DA87-067B-4098-9720-A9ED6AF0ED14}" type="pres">
      <dgm:prSet presAssocID="{044FF21E-F68D-4059-9DE2-110001DB528B}" presName="Name0" presStyleCnt="0">
        <dgm:presLayoutVars>
          <dgm:dir/>
        </dgm:presLayoutVars>
      </dgm:prSet>
      <dgm:spPr/>
    </dgm:pt>
    <dgm:pt modelId="{039846D3-ADB9-4614-80C6-05A32904C80A}" type="pres">
      <dgm:prSet presAssocID="{BAEC0DDB-86E0-4295-ABE1-693B9C0F67E7}" presName="composite" presStyleCnt="0"/>
      <dgm:spPr/>
    </dgm:pt>
    <dgm:pt modelId="{8A996C9A-8DA2-45A7-A4B6-FD0A325D6AF7}" type="pres">
      <dgm:prSet presAssocID="{BAEC0DDB-86E0-4295-ABE1-693B9C0F67E7}" presName="rect2" presStyleLbl="revTx" presStyleIdx="0" presStyleCnt="2">
        <dgm:presLayoutVars>
          <dgm:bulletEnabled val="1"/>
        </dgm:presLayoutVars>
      </dgm:prSet>
      <dgm:spPr/>
    </dgm:pt>
    <dgm:pt modelId="{7B023E95-3073-492F-8FD0-4B67F42F2A91}" type="pres">
      <dgm:prSet presAssocID="{BAEC0DDB-86E0-4295-ABE1-693B9C0F67E7}" presName="rect1" presStyleLbl="alignImgPlace1" presStyleIdx="0" presStyleCnt="2" custLinFactNeighborX="996" custLinFactNeighborY="-670"/>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A group of people sitting in chairs&#10;&#10;AI-generated content may be incorrect.">
            <a:extLst>
              <a:ext uri="{FF2B5EF4-FFF2-40B4-BE49-F238E27FC236}">
                <a16:creationId xmlns:a16="http://schemas.microsoft.com/office/drawing/2014/main" id="{C448DDEF-1BF0-30B8-5AF9-5106F5A21EB3}"/>
              </a:ext>
            </a:extLst>
          </dgm14:cNvPr>
        </a:ext>
      </dgm:extLst>
    </dgm:pt>
    <dgm:pt modelId="{00DD4948-B861-4EA7-9DD3-19C8C1103E6B}" type="pres">
      <dgm:prSet presAssocID="{35B90B63-B43E-42FE-BEF2-D2E96629D072}" presName="sibTrans" presStyleCnt="0"/>
      <dgm:spPr/>
    </dgm:pt>
    <dgm:pt modelId="{5D19928E-59D0-46C9-9249-C7CC35CC7859}" type="pres">
      <dgm:prSet presAssocID="{632ECCFD-EEE6-4EE2-8084-78D841C74587}" presName="composite" presStyleCnt="0"/>
      <dgm:spPr/>
    </dgm:pt>
    <dgm:pt modelId="{653D86E7-51F5-4001-8170-C1AAB4A77D62}" type="pres">
      <dgm:prSet presAssocID="{632ECCFD-EEE6-4EE2-8084-78D841C74587}" presName="rect2" presStyleLbl="revTx" presStyleIdx="1" presStyleCnt="2">
        <dgm:presLayoutVars>
          <dgm:bulletEnabled val="1"/>
        </dgm:presLayoutVars>
      </dgm:prSet>
      <dgm:spPr/>
    </dgm:pt>
    <dgm:pt modelId="{470010E1-11AE-418E-AA46-66062E15C04B}" type="pres">
      <dgm:prSet presAssocID="{632ECCFD-EEE6-4EE2-8084-78D841C74587}" presName="rect1" presStyleLbl="align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A person standing at a podium in front of a group of people&#10;&#10;AI-generated content may be incorrect.">
            <a:extLst>
              <a:ext uri="{FF2B5EF4-FFF2-40B4-BE49-F238E27FC236}">
                <a16:creationId xmlns:a16="http://schemas.microsoft.com/office/drawing/2014/main" id="{4A70B180-6509-7937-4B19-D544EC0D81CD}"/>
              </a:ext>
            </a:extLst>
          </dgm14:cNvPr>
        </a:ext>
      </dgm:extLst>
    </dgm:pt>
  </dgm:ptLst>
  <dgm:cxnLst>
    <dgm:cxn modelId="{2AC63A34-814F-4DB0-9642-0C5F6DDA5746}" type="presOf" srcId="{BAEC0DDB-86E0-4295-ABE1-693B9C0F67E7}" destId="{8A996C9A-8DA2-45A7-A4B6-FD0A325D6AF7}" srcOrd="0" destOrd="0" presId="urn:microsoft.com/office/officeart/2008/layout/PictureGrid"/>
    <dgm:cxn modelId="{01DEBC40-CEE6-42D4-9018-3A7EFB0F5E3C}" type="presOf" srcId="{044FF21E-F68D-4059-9DE2-110001DB528B}" destId="{5972DA87-067B-4098-9720-A9ED6AF0ED14}" srcOrd="0" destOrd="0" presId="urn:microsoft.com/office/officeart/2008/layout/PictureGrid"/>
    <dgm:cxn modelId="{E1012F9A-E8A3-4B68-96CE-FDA51ECD50E5}" srcId="{044FF21E-F68D-4059-9DE2-110001DB528B}" destId="{BAEC0DDB-86E0-4295-ABE1-693B9C0F67E7}" srcOrd="0" destOrd="0" parTransId="{00253A88-DD03-4BAE-A297-A2E8C9EB57F9}" sibTransId="{35B90B63-B43E-42FE-BEF2-D2E96629D072}"/>
    <dgm:cxn modelId="{7C9042C7-C21F-4A18-B1CF-ECD3D8A74529}" srcId="{044FF21E-F68D-4059-9DE2-110001DB528B}" destId="{632ECCFD-EEE6-4EE2-8084-78D841C74587}" srcOrd="1" destOrd="0" parTransId="{36D6C8DE-1547-49A0-8965-BB4E41786186}" sibTransId="{BBB643C8-789C-4A63-A8D9-C79F997030F2}"/>
    <dgm:cxn modelId="{DF04D5F7-22B8-4821-BF23-B7CBADAB96DB}" type="presOf" srcId="{632ECCFD-EEE6-4EE2-8084-78D841C74587}" destId="{653D86E7-51F5-4001-8170-C1AAB4A77D62}" srcOrd="0" destOrd="0" presId="urn:microsoft.com/office/officeart/2008/layout/PictureGrid"/>
    <dgm:cxn modelId="{C52C2893-7832-42E4-8E33-AC3FA9C2FCB8}" type="presParOf" srcId="{5972DA87-067B-4098-9720-A9ED6AF0ED14}" destId="{039846D3-ADB9-4614-80C6-05A32904C80A}" srcOrd="0" destOrd="0" presId="urn:microsoft.com/office/officeart/2008/layout/PictureGrid"/>
    <dgm:cxn modelId="{55AFE4D6-9920-471A-A22A-8FF6058FCC0F}" type="presParOf" srcId="{039846D3-ADB9-4614-80C6-05A32904C80A}" destId="{8A996C9A-8DA2-45A7-A4B6-FD0A325D6AF7}" srcOrd="0" destOrd="0" presId="urn:microsoft.com/office/officeart/2008/layout/PictureGrid"/>
    <dgm:cxn modelId="{AE5A4548-7FFE-4C55-A2CC-E4FE01DCB3DA}" type="presParOf" srcId="{039846D3-ADB9-4614-80C6-05A32904C80A}" destId="{7B023E95-3073-492F-8FD0-4B67F42F2A91}" srcOrd="1" destOrd="0" presId="urn:microsoft.com/office/officeart/2008/layout/PictureGrid"/>
    <dgm:cxn modelId="{5FA60AFF-B03C-4799-B81A-C74AC6535CE6}" type="presParOf" srcId="{5972DA87-067B-4098-9720-A9ED6AF0ED14}" destId="{00DD4948-B861-4EA7-9DD3-19C8C1103E6B}" srcOrd="1" destOrd="0" presId="urn:microsoft.com/office/officeart/2008/layout/PictureGrid"/>
    <dgm:cxn modelId="{B4790B57-8FCD-4E6C-AA14-0B31BE1E2063}" type="presParOf" srcId="{5972DA87-067B-4098-9720-A9ED6AF0ED14}" destId="{5D19928E-59D0-46C9-9249-C7CC35CC7859}" srcOrd="2" destOrd="0" presId="urn:microsoft.com/office/officeart/2008/layout/PictureGrid"/>
    <dgm:cxn modelId="{F652070D-88CA-4EA0-972A-D71D4D099917}" type="presParOf" srcId="{5D19928E-59D0-46C9-9249-C7CC35CC7859}" destId="{653D86E7-51F5-4001-8170-C1AAB4A77D62}" srcOrd="0" destOrd="0" presId="urn:microsoft.com/office/officeart/2008/layout/PictureGrid"/>
    <dgm:cxn modelId="{5816076E-1123-4083-8C8C-4FCFC6AADE1D}" type="presParOf" srcId="{5D19928E-59D0-46C9-9249-C7CC35CC7859}" destId="{470010E1-11AE-418E-AA46-66062E15C04B}" srcOrd="1" destOrd="0" presId="urn:microsoft.com/office/officeart/2008/layout/PictureGri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96C9A-8DA2-45A7-A4B6-FD0A325D6AF7}">
      <dsp:nvSpPr>
        <dsp:cNvPr id="0" name=""/>
        <dsp:cNvSpPr/>
      </dsp:nvSpPr>
      <dsp:spPr>
        <a:xfrm>
          <a:off x="157832" y="171791"/>
          <a:ext cx="2789951" cy="418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7630" rIns="87630" bIns="0" numCol="1" spcCol="1270" anchor="b" anchorCtr="0">
          <a:noAutofit/>
        </a:bodyPr>
        <a:lstStyle/>
        <a:p>
          <a:pPr marL="0" lvl="0" indent="0" algn="l" defTabSz="1022350">
            <a:lnSpc>
              <a:spcPct val="90000"/>
            </a:lnSpc>
            <a:spcBef>
              <a:spcPct val="0"/>
            </a:spcBef>
            <a:spcAft>
              <a:spcPct val="35000"/>
            </a:spcAft>
            <a:buNone/>
          </a:pPr>
          <a:r>
            <a:rPr lang="en-US" sz="2300" kern="1200" dirty="0"/>
            <a:t>  </a:t>
          </a:r>
        </a:p>
      </dsp:txBody>
      <dsp:txXfrm>
        <a:off x="157832" y="171791"/>
        <a:ext cx="2789951" cy="418492"/>
      </dsp:txXfrm>
    </dsp:sp>
    <dsp:sp modelId="{7B023E95-3073-492F-8FD0-4B67F42F2A91}">
      <dsp:nvSpPr>
        <dsp:cNvPr id="0" name=""/>
        <dsp:cNvSpPr/>
      </dsp:nvSpPr>
      <dsp:spPr>
        <a:xfrm>
          <a:off x="185619" y="706075"/>
          <a:ext cx="2789951" cy="278995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3D86E7-51F5-4001-8170-C1AAB4A77D62}">
      <dsp:nvSpPr>
        <dsp:cNvPr id="0" name=""/>
        <dsp:cNvSpPr/>
      </dsp:nvSpPr>
      <dsp:spPr>
        <a:xfrm>
          <a:off x="3242704" y="171791"/>
          <a:ext cx="2789951" cy="418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7630" rIns="87630" bIns="0" numCol="1" spcCol="1270" anchor="b" anchorCtr="0">
          <a:noAutofit/>
        </a:bodyPr>
        <a:lstStyle/>
        <a:p>
          <a:pPr marL="0" lvl="0" indent="0" algn="l" defTabSz="1022350">
            <a:lnSpc>
              <a:spcPct val="90000"/>
            </a:lnSpc>
            <a:spcBef>
              <a:spcPct val="0"/>
            </a:spcBef>
            <a:spcAft>
              <a:spcPct val="35000"/>
            </a:spcAft>
            <a:buNone/>
          </a:pPr>
          <a:r>
            <a:rPr lang="en-US" sz="2300" kern="1200" dirty="0"/>
            <a:t>  </a:t>
          </a:r>
        </a:p>
      </dsp:txBody>
      <dsp:txXfrm>
        <a:off x="3242704" y="171791"/>
        <a:ext cx="2789951" cy="418492"/>
      </dsp:txXfrm>
    </dsp:sp>
    <dsp:sp modelId="{470010E1-11AE-418E-AA46-66062E15C04B}">
      <dsp:nvSpPr>
        <dsp:cNvPr id="0" name=""/>
        <dsp:cNvSpPr/>
      </dsp:nvSpPr>
      <dsp:spPr>
        <a:xfrm>
          <a:off x="3242704" y="724768"/>
          <a:ext cx="2789951" cy="278995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250BF7-0A19-4EAC-90BF-BAE8ED7003E1}" type="datetimeFigureOut">
              <a:rPr lang="en-US" smtClean="0"/>
              <a:t>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4F9DE-ECC1-40CB-93A8-B2387EBC64D1}" type="slidenum">
              <a:rPr lang="en-US" smtClean="0"/>
              <a:t>‹#›</a:t>
            </a:fld>
            <a:endParaRPr lang="en-US"/>
          </a:p>
        </p:txBody>
      </p:sp>
    </p:spTree>
    <p:extLst>
      <p:ext uri="{BB962C8B-B14F-4D97-AF65-F5344CB8AC3E}">
        <p14:creationId xmlns:p14="http://schemas.microsoft.com/office/powerpoint/2010/main" val="311945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4F9DE-ECC1-40CB-93A8-B2387EBC64D1}" type="slidenum">
              <a:rPr lang="en-US" smtClean="0"/>
              <a:t>2</a:t>
            </a:fld>
            <a:endParaRPr lang="en-US"/>
          </a:p>
        </p:txBody>
      </p:sp>
    </p:spTree>
    <p:extLst>
      <p:ext uri="{BB962C8B-B14F-4D97-AF65-F5344CB8AC3E}">
        <p14:creationId xmlns:p14="http://schemas.microsoft.com/office/powerpoint/2010/main" val="385814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4F9DE-ECC1-40CB-93A8-B2387EBC64D1}" type="slidenum">
              <a:rPr lang="en-US" smtClean="0"/>
              <a:t>12</a:t>
            </a:fld>
            <a:endParaRPr lang="en-US"/>
          </a:p>
        </p:txBody>
      </p:sp>
    </p:spTree>
    <p:extLst>
      <p:ext uri="{BB962C8B-B14F-4D97-AF65-F5344CB8AC3E}">
        <p14:creationId xmlns:p14="http://schemas.microsoft.com/office/powerpoint/2010/main" val="1781571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AC58-DAC6-4C87-8BC9-68204C94F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6C5A22-EFD9-4977-A2A5-0458F5F107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EE3377-E2A6-4F03-813C-0B4077239E40}"/>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39228A5A-2717-4B2F-87C6-ED2C1C680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37BD2A-323B-4631-9829-B1DDA2F8F260}"/>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2922481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3BBA-6E1C-4D28-9324-6FAA0C0D0E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D18844-DD32-422B-BC6A-AFCAD5E55F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7798-CFE8-4D02-BA2C-48429EE18670}"/>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EB07B03A-6C82-4F0D-99B4-F8693416E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37CE6-4C6A-403B-8E8C-ACDFA6F86699}"/>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77737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2CB5E-6F5C-4F81-ADC1-A95B72FC1E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05521A-9802-4C0D-8731-927EE953B4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8D701F-86DE-4987-88C1-B4392CD2F014}"/>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0BE54AA7-CC7D-4A30-8E8D-574DE7DF44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16B08-FAEC-4690-A219-2C5A633BA26C}"/>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3952546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53BB1-E150-4143-BA9F-362B361993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E6F9EF-2FE5-46B0-9A94-2619C78AF0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D4203F-7EAD-4C34-B06C-A133213A8D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7CA39B-040C-4C8A-A372-CB7E01DE4934}"/>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6" name="Footer Placeholder 5">
            <a:extLst>
              <a:ext uri="{FF2B5EF4-FFF2-40B4-BE49-F238E27FC236}">
                <a16:creationId xmlns:a16="http://schemas.microsoft.com/office/drawing/2014/main" id="{06D05D56-C24E-4724-8B65-26BBCC4ECB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1550BD-5159-413C-9676-E0B734636EF4}"/>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92288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8EED9-9E82-43A1-9C3F-0784F970A5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2F310A-58BC-45A9-805B-8A8E2A2694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FC79B1-F245-462A-BF88-6D7A887D10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053B41-1B9B-4D5D-8ED6-15826C4B7A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645A1C-EE1C-4385-964D-A4A50D4607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A7E24-A96A-49C2-884B-B986EC67C0F2}"/>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8" name="Footer Placeholder 7">
            <a:extLst>
              <a:ext uri="{FF2B5EF4-FFF2-40B4-BE49-F238E27FC236}">
                <a16:creationId xmlns:a16="http://schemas.microsoft.com/office/drawing/2014/main" id="{3680B079-4F5B-449D-BF86-48B49AD9C6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913BAA-4F61-43D9-982A-49952F58F7F3}"/>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325077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0DD5-58B1-43EB-985B-EBAA3A7F2E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113D52-38CF-49C2-B1AC-5922CF8E3C6A}"/>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4" name="Footer Placeholder 3">
            <a:extLst>
              <a:ext uri="{FF2B5EF4-FFF2-40B4-BE49-F238E27FC236}">
                <a16:creationId xmlns:a16="http://schemas.microsoft.com/office/drawing/2014/main" id="{97DCE229-20C6-446A-939B-63CEB265C6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63EC01-9845-4509-B68B-F4209C75E369}"/>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4260044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AA9BF5-AAFA-4A05-ADC7-5268498EAE37}"/>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3" name="Footer Placeholder 2">
            <a:extLst>
              <a:ext uri="{FF2B5EF4-FFF2-40B4-BE49-F238E27FC236}">
                <a16:creationId xmlns:a16="http://schemas.microsoft.com/office/drawing/2014/main" id="{A7F52804-272B-4A26-85EA-62A36CE7F6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F114CE-4163-456F-A27B-85B408D865B2}"/>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411867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992AA-86B8-4F79-BCF4-191A3BDFBA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DA64EC-CA8C-4E57-A64D-30A44D9323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409EC-B141-4398-8A2F-58FD67187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0406A5-21A2-4861-AAAA-351248810632}"/>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6" name="Footer Placeholder 5">
            <a:extLst>
              <a:ext uri="{FF2B5EF4-FFF2-40B4-BE49-F238E27FC236}">
                <a16:creationId xmlns:a16="http://schemas.microsoft.com/office/drawing/2014/main" id="{B00C2FE0-7C68-47E0-8523-54B91C1FD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36BE26-791D-4FF7-8834-2569A8140062}"/>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4067268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B676B-43E9-47C8-A141-D8B604668E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52CD75-9BD5-46FF-AA0F-3CF776E5E0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A12EBA-24AC-4219-B048-155E31878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412F8-2D32-404E-ACE0-07608516D8C2}"/>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6" name="Footer Placeholder 5">
            <a:extLst>
              <a:ext uri="{FF2B5EF4-FFF2-40B4-BE49-F238E27FC236}">
                <a16:creationId xmlns:a16="http://schemas.microsoft.com/office/drawing/2014/main" id="{0F33B446-F0A5-4C6B-8AB6-7C179B4AA4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57F3C4-3FB1-4398-9BFB-62B27E5CAAA7}"/>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1959947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D93B-7B41-4900-B04D-B75ED2E5BB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8E4B0E-73FC-47E9-A072-5E2700F20F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F5A79-279E-4CB6-8250-C00E12176911}"/>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42FE37EF-9221-40F4-AB25-06A201C35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B6357-1368-447C-B5A3-3545F79A45D1}"/>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280724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85FDB0-DF99-42E4-B0B1-6940B28A71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F34EEA-C28D-43A7-B52D-BA27BF9C09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C33ECA-E593-4EE3-9A2B-2A5DA091C646}"/>
              </a:ext>
            </a:extLst>
          </p:cNvPr>
          <p:cNvSpPr>
            <a:spLocks noGrp="1"/>
          </p:cNvSpPr>
          <p:nvPr>
            <p:ph type="dt" sz="half" idx="10"/>
          </p:nvPr>
        </p:nvSpPr>
        <p:spPr/>
        <p:txBody>
          <a:body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0378D6D6-EF3A-4E09-819B-96058E3973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828E4-37A8-48AE-8029-95EB1393F395}"/>
              </a:ext>
            </a:extLst>
          </p:cNvPr>
          <p:cNvSpPr>
            <a:spLocks noGrp="1"/>
          </p:cNvSpPr>
          <p:nvPr>
            <p:ph type="sldNum" sz="quarter" idx="12"/>
          </p:nvPr>
        </p:nvSpPr>
        <p:spPr/>
        <p:txBody>
          <a:bodyPr/>
          <a:lstStyle/>
          <a:p>
            <a:fld id="{3661A595-53FC-495E-B90C-6F2CE3FE4BD4}" type="slidenum">
              <a:rPr lang="en-US" smtClean="0"/>
              <a:t>‹#›</a:t>
            </a:fld>
            <a:endParaRPr lang="en-US"/>
          </a:p>
        </p:txBody>
      </p:sp>
    </p:spTree>
    <p:extLst>
      <p:ext uri="{BB962C8B-B14F-4D97-AF65-F5344CB8AC3E}">
        <p14:creationId xmlns:p14="http://schemas.microsoft.com/office/powerpoint/2010/main" val="255735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B95462-EB07-4358-B0AC-3091A1A6CB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C1C2B8-5907-4829-88C2-A781C1980B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3DC228-2846-485B-84ED-BED1864D2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D8BE5-CB2B-46D0-9E83-646BE27D2422}" type="datetimeFigureOut">
              <a:rPr lang="en-US" smtClean="0"/>
              <a:t>2/20/2025</a:t>
            </a:fld>
            <a:endParaRPr lang="en-US"/>
          </a:p>
        </p:txBody>
      </p:sp>
      <p:sp>
        <p:nvSpPr>
          <p:cNvPr id="5" name="Footer Placeholder 4">
            <a:extLst>
              <a:ext uri="{FF2B5EF4-FFF2-40B4-BE49-F238E27FC236}">
                <a16:creationId xmlns:a16="http://schemas.microsoft.com/office/drawing/2014/main" id="{A5704D07-80FB-43C8-A749-1B99AC73E1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AC7097-7E45-425F-B5FA-9B620929A4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61A595-53FC-495E-B90C-6F2CE3FE4BD4}" type="slidenum">
              <a:rPr lang="en-US" smtClean="0"/>
              <a:t>‹#›</a:t>
            </a:fld>
            <a:endParaRPr lang="en-US"/>
          </a:p>
        </p:txBody>
      </p:sp>
    </p:spTree>
    <p:extLst>
      <p:ext uri="{BB962C8B-B14F-4D97-AF65-F5344CB8AC3E}">
        <p14:creationId xmlns:p14="http://schemas.microsoft.com/office/powerpoint/2010/main" val="834871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photo/couple-buying-groceries-at-a-supermarket-4198970/" TargetMode="Externa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3.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admin@seniorservicesalex.org" TargetMode="External"/><Relationship Id="rId2" Type="http://schemas.openxmlformats.org/officeDocument/2006/relationships/hyperlink" Target="http://www.seniorservicesalex.org/" TargetMode="Externa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9.jpg"/><Relationship Id="rId4" Type="http://schemas.openxmlformats.org/officeDocument/2006/relationships/hyperlink" Target="https://www.facebook.com/SeniorServicesofAlexandr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941252" y="2624675"/>
            <a:ext cx="9966960" cy="2000245"/>
          </a:xfrm>
        </p:spPr>
        <p:txBody>
          <a:bodyPr>
            <a:normAutofit/>
          </a:bodyPr>
          <a:lstStyle/>
          <a:p>
            <a:r>
              <a:rPr lang="en-US" sz="5800" b="1" dirty="0">
                <a:solidFill>
                  <a:srgbClr val="002060"/>
                </a:solidFill>
              </a:rPr>
              <a:t>Helping Alexandria’s Older Adults Age with Dignity</a:t>
            </a:r>
          </a:p>
        </p:txBody>
      </p:sp>
      <p:sp>
        <p:nvSpPr>
          <p:cNvPr id="4" name="Rectangle 3">
            <a:extLst>
              <a:ext uri="{FF2B5EF4-FFF2-40B4-BE49-F238E27FC236}">
                <a16:creationId xmlns:a16="http://schemas.microsoft.com/office/drawing/2014/main" id="{25FB17FD-4121-D571-CEE1-DA69E620EB62}"/>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485A5E6-5271-1B02-EAAC-0F63774E3267}"/>
              </a:ext>
            </a:extLst>
          </p:cNvPr>
          <p:cNvPicPr>
            <a:picLocks noChangeAspect="1"/>
          </p:cNvPicPr>
          <p:nvPr/>
        </p:nvPicPr>
        <p:blipFill>
          <a:blip r:embed="rId2"/>
          <a:stretch>
            <a:fillRect/>
          </a:stretch>
        </p:blipFill>
        <p:spPr>
          <a:xfrm>
            <a:off x="2786356" y="633388"/>
            <a:ext cx="6619288" cy="2125809"/>
          </a:xfrm>
          <a:prstGeom prst="rect">
            <a:avLst/>
          </a:prstGeom>
          <a:ln w="76200">
            <a:solidFill>
              <a:srgbClr val="002060"/>
            </a:solidFill>
          </a:ln>
        </p:spPr>
      </p:pic>
      <p:pic>
        <p:nvPicPr>
          <p:cNvPr id="6" name="Picture 5">
            <a:extLst>
              <a:ext uri="{FF2B5EF4-FFF2-40B4-BE49-F238E27FC236}">
                <a16:creationId xmlns:a16="http://schemas.microsoft.com/office/drawing/2014/main" id="{9A042C44-EF1C-A7A9-17E4-DF983D2AB800}"/>
              </a:ext>
            </a:extLst>
          </p:cNvPr>
          <p:cNvPicPr>
            <a:picLocks noChangeAspect="1"/>
          </p:cNvPicPr>
          <p:nvPr/>
        </p:nvPicPr>
        <p:blipFill>
          <a:blip r:embed="rId3"/>
          <a:stretch>
            <a:fillRect/>
          </a:stretch>
        </p:blipFill>
        <p:spPr>
          <a:xfrm>
            <a:off x="2502996" y="4760146"/>
            <a:ext cx="1023493" cy="1023493"/>
          </a:xfrm>
          <a:prstGeom prst="rect">
            <a:avLst/>
          </a:prstGeom>
        </p:spPr>
      </p:pic>
      <p:pic>
        <p:nvPicPr>
          <p:cNvPr id="9" name="Picture 8">
            <a:extLst>
              <a:ext uri="{FF2B5EF4-FFF2-40B4-BE49-F238E27FC236}">
                <a16:creationId xmlns:a16="http://schemas.microsoft.com/office/drawing/2014/main" id="{4EB259BC-5C89-08BE-BC12-0FA403C640BA}"/>
              </a:ext>
            </a:extLst>
          </p:cNvPr>
          <p:cNvPicPr>
            <a:picLocks noChangeAspect="1"/>
          </p:cNvPicPr>
          <p:nvPr/>
        </p:nvPicPr>
        <p:blipFill>
          <a:blip r:embed="rId4"/>
          <a:stretch>
            <a:fillRect/>
          </a:stretch>
        </p:blipFill>
        <p:spPr>
          <a:xfrm>
            <a:off x="8665512" y="4624920"/>
            <a:ext cx="1145169" cy="1145169"/>
          </a:xfrm>
          <a:prstGeom prst="rect">
            <a:avLst/>
          </a:prstGeom>
        </p:spPr>
      </p:pic>
      <p:pic>
        <p:nvPicPr>
          <p:cNvPr id="12" name="Picture 11">
            <a:extLst>
              <a:ext uri="{FF2B5EF4-FFF2-40B4-BE49-F238E27FC236}">
                <a16:creationId xmlns:a16="http://schemas.microsoft.com/office/drawing/2014/main" id="{167B7D2A-73A3-0B85-CEE9-4A800AD41AB7}"/>
              </a:ext>
            </a:extLst>
          </p:cNvPr>
          <p:cNvPicPr>
            <a:picLocks noChangeAspect="1"/>
          </p:cNvPicPr>
          <p:nvPr/>
        </p:nvPicPr>
        <p:blipFill>
          <a:blip r:embed="rId5"/>
          <a:stretch>
            <a:fillRect/>
          </a:stretch>
        </p:blipFill>
        <p:spPr>
          <a:xfrm>
            <a:off x="4708714" y="4760146"/>
            <a:ext cx="1428750" cy="845126"/>
          </a:xfrm>
          <a:prstGeom prst="rect">
            <a:avLst/>
          </a:prstGeom>
        </p:spPr>
      </p:pic>
      <p:pic>
        <p:nvPicPr>
          <p:cNvPr id="10" name="Picture 9">
            <a:extLst>
              <a:ext uri="{FF2B5EF4-FFF2-40B4-BE49-F238E27FC236}">
                <a16:creationId xmlns:a16="http://schemas.microsoft.com/office/drawing/2014/main" id="{24891AC9-6143-D1DE-0434-85D778D19729}"/>
              </a:ext>
            </a:extLst>
          </p:cNvPr>
          <p:cNvPicPr>
            <a:picLocks noChangeAspect="1"/>
          </p:cNvPicPr>
          <p:nvPr/>
        </p:nvPicPr>
        <p:blipFill>
          <a:blip r:embed="rId6"/>
          <a:stretch>
            <a:fillRect/>
          </a:stretch>
        </p:blipFill>
        <p:spPr>
          <a:xfrm>
            <a:off x="6272659" y="4760146"/>
            <a:ext cx="952500" cy="952500"/>
          </a:xfrm>
          <a:prstGeom prst="rect">
            <a:avLst/>
          </a:prstGeom>
        </p:spPr>
      </p:pic>
      <p:pic>
        <p:nvPicPr>
          <p:cNvPr id="8" name="Picture 7">
            <a:extLst>
              <a:ext uri="{FF2B5EF4-FFF2-40B4-BE49-F238E27FC236}">
                <a16:creationId xmlns:a16="http://schemas.microsoft.com/office/drawing/2014/main" id="{F17997FE-FAAD-67D3-BBCF-36E3F6329455}"/>
              </a:ext>
            </a:extLst>
          </p:cNvPr>
          <p:cNvPicPr>
            <a:picLocks noChangeAspect="1"/>
          </p:cNvPicPr>
          <p:nvPr/>
        </p:nvPicPr>
        <p:blipFill>
          <a:blip r:embed="rId7"/>
          <a:stretch>
            <a:fillRect/>
          </a:stretch>
        </p:blipFill>
        <p:spPr>
          <a:xfrm>
            <a:off x="7363447" y="4748540"/>
            <a:ext cx="1302308" cy="958499"/>
          </a:xfrm>
          <a:prstGeom prst="rect">
            <a:avLst/>
          </a:prstGeom>
        </p:spPr>
      </p:pic>
      <p:pic>
        <p:nvPicPr>
          <p:cNvPr id="11" name="Picture 10">
            <a:extLst>
              <a:ext uri="{FF2B5EF4-FFF2-40B4-BE49-F238E27FC236}">
                <a16:creationId xmlns:a16="http://schemas.microsoft.com/office/drawing/2014/main" id="{416026F6-822A-AAB6-E3E4-880B2EF9E246}"/>
              </a:ext>
            </a:extLst>
          </p:cNvPr>
          <p:cNvPicPr>
            <a:picLocks noChangeAspect="1"/>
          </p:cNvPicPr>
          <p:nvPr/>
        </p:nvPicPr>
        <p:blipFill>
          <a:blip r:embed="rId8"/>
          <a:stretch>
            <a:fillRect/>
          </a:stretch>
        </p:blipFill>
        <p:spPr>
          <a:xfrm>
            <a:off x="3541117" y="4750860"/>
            <a:ext cx="1190625" cy="961786"/>
          </a:xfrm>
          <a:prstGeom prst="rect">
            <a:avLst/>
          </a:prstGeom>
        </p:spPr>
      </p:pic>
    </p:spTree>
    <p:extLst>
      <p:ext uri="{BB962C8B-B14F-4D97-AF65-F5344CB8AC3E}">
        <p14:creationId xmlns:p14="http://schemas.microsoft.com/office/powerpoint/2010/main" val="9809699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D1A3666-D25B-A4AC-E503-90847A537586}"/>
              </a:ext>
            </a:extLst>
          </p:cNvPr>
          <p:cNvSpPr>
            <a:spLocks noGrp="1"/>
          </p:cNvSpPr>
          <p:nvPr>
            <p:ph type="title"/>
          </p:nvPr>
        </p:nvSpPr>
        <p:spPr>
          <a:xfrm>
            <a:off x="643469" y="4368800"/>
            <a:ext cx="3623732" cy="841804"/>
          </a:xfr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fontScale="90000"/>
          </a:bodyPr>
          <a:lstStyle/>
          <a:p>
            <a:r>
              <a:rPr lang="en-US" sz="5200" b="1" kern="1200" dirty="0">
                <a:solidFill>
                  <a:srgbClr val="002060"/>
                </a:solidFill>
                <a:latin typeface="+mj-lt"/>
                <a:ea typeface="+mj-ea"/>
                <a:cs typeface="+mj-cs"/>
              </a:rPr>
              <a:t>Our Programs:</a:t>
            </a:r>
          </a:p>
        </p:txBody>
      </p:sp>
      <p:sp>
        <p:nvSpPr>
          <p:cNvPr id="6" name="Rectangle 5">
            <a:extLst>
              <a:ext uri="{FF2B5EF4-FFF2-40B4-BE49-F238E27FC236}">
                <a16:creationId xmlns:a16="http://schemas.microsoft.com/office/drawing/2014/main" id="{1770C431-F85A-DD74-6353-B7517D3AA6A3}"/>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screenshot of a phone&#10;&#10;AI-generated content may be incorrect.">
            <a:extLst>
              <a:ext uri="{FF2B5EF4-FFF2-40B4-BE49-F238E27FC236}">
                <a16:creationId xmlns:a16="http://schemas.microsoft.com/office/drawing/2014/main" id="{75C5C809-92ED-F537-A695-30A62F355A95}"/>
              </a:ext>
            </a:extLst>
          </p:cNvPr>
          <p:cNvPicPr>
            <a:picLocks noChangeAspect="1"/>
          </p:cNvPicPr>
          <p:nvPr/>
        </p:nvPicPr>
        <p:blipFill>
          <a:blip r:embed="rId3">
            <a:extLst>
              <a:ext uri="{28A0092B-C50C-407E-A947-70E740481C1C}">
                <a14:useLocalDpi xmlns:a14="http://schemas.microsoft.com/office/drawing/2010/main" val="0"/>
              </a:ext>
            </a:extLst>
          </a:blip>
          <a:srcRect b="5334"/>
          <a:stretch/>
        </p:blipFill>
        <p:spPr>
          <a:xfrm>
            <a:off x="7182619" y="365760"/>
            <a:ext cx="4365913" cy="6126480"/>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
        <p:nvSpPr>
          <p:cNvPr id="4" name="TextBox 3">
            <a:extLst>
              <a:ext uri="{FF2B5EF4-FFF2-40B4-BE49-F238E27FC236}">
                <a16:creationId xmlns:a16="http://schemas.microsoft.com/office/drawing/2014/main" id="{C7A01F2D-4645-DC7B-3D1C-516CA6C41141}"/>
              </a:ext>
            </a:extLst>
          </p:cNvPr>
          <p:cNvSpPr txBox="1"/>
          <p:nvPr/>
        </p:nvSpPr>
        <p:spPr>
          <a:xfrm>
            <a:off x="361248" y="1647396"/>
            <a:ext cx="6211454" cy="2585323"/>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pPr algn="ctr" fontAlgn="base"/>
            <a:r>
              <a:rPr lang="en-US" sz="1800" b="0" i="0" dirty="0">
                <a:solidFill>
                  <a:srgbClr val="00214D"/>
                </a:solidFill>
                <a:effectLst/>
                <a:latin typeface="Aptos" panose="020B0004020202020204" pitchFamily="34" charset="0"/>
              </a:rPr>
              <a:t>Senior Services of Alexandria (SSA) is a non-profit organization that has been supporting older Alexandrians for over 55 years. We help seniors age with dignity and independence with our many programs. Our educational resources, including monthly webinars and the Senior Ambassador Program, keep seniors informed and connected. By providing these essential services, SSA enhances the physical, emotional, and social well-being of seniors, ensuring they live a fulfilling life while preventing isolation.</a:t>
            </a:r>
            <a:endParaRPr lang="en-US" dirty="0">
              <a:solidFill>
                <a:srgbClr val="00214D"/>
              </a:solidFill>
            </a:endParaRPr>
          </a:p>
        </p:txBody>
      </p:sp>
    </p:spTree>
    <p:extLst>
      <p:ext uri="{BB962C8B-B14F-4D97-AF65-F5344CB8AC3E}">
        <p14:creationId xmlns:p14="http://schemas.microsoft.com/office/powerpoint/2010/main" val="157797702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5068483" y="568580"/>
            <a:ext cx="7699248" cy="4704124"/>
          </a:xfrm>
        </p:spPr>
        <p:txBody>
          <a:bodyPr>
            <a:normAutofit fontScale="90000"/>
          </a:bodyPr>
          <a:lstStyle/>
          <a:p>
            <a:br>
              <a:rPr lang="en-US" sz="5300" b="1" u="sng" dirty="0">
                <a:solidFill>
                  <a:srgbClr val="00B0F0"/>
                </a:solidFill>
              </a:rPr>
            </a:br>
            <a:br>
              <a:rPr lang="en-US" sz="5300" b="1" u="sng" dirty="0">
                <a:solidFill>
                  <a:srgbClr val="00B0F0"/>
                </a:solidFill>
              </a:rPr>
            </a:br>
            <a:br>
              <a:rPr lang="en-US" sz="3600" b="1" dirty="0">
                <a:solidFill>
                  <a:srgbClr val="00B0F0"/>
                </a:solidFill>
              </a:rPr>
            </a:br>
            <a:r>
              <a:rPr lang="en-US" sz="5300" b="1" dirty="0">
                <a:solidFill>
                  <a:srgbClr val="0070C0"/>
                </a:solidFill>
              </a:rPr>
              <a:t>Meals on Wheels</a:t>
            </a:r>
            <a:br>
              <a:rPr lang="en-US" sz="5300" b="1" dirty="0">
                <a:solidFill>
                  <a:srgbClr val="0070C0"/>
                </a:solidFill>
              </a:rPr>
            </a:br>
            <a:r>
              <a:rPr lang="en-US" sz="5300" b="1" dirty="0">
                <a:solidFill>
                  <a:srgbClr val="0070C0"/>
                </a:solidFill>
              </a:rPr>
              <a:t>&amp;</a:t>
            </a:r>
            <a:br>
              <a:rPr lang="en-US" sz="3100" b="1" dirty="0">
                <a:solidFill>
                  <a:srgbClr val="0070C0"/>
                </a:solidFill>
              </a:rPr>
            </a:br>
            <a:r>
              <a:rPr lang="en-US" sz="5300" b="1" dirty="0">
                <a:solidFill>
                  <a:srgbClr val="0070C0"/>
                </a:solidFill>
              </a:rPr>
              <a:t>Groceries to Go</a:t>
            </a:r>
            <a:br>
              <a:rPr lang="en-US" sz="5300" b="1" dirty="0">
                <a:solidFill>
                  <a:srgbClr val="FFCC00"/>
                </a:solidFill>
              </a:rPr>
            </a:br>
            <a:endParaRPr lang="en-US" sz="5300" b="1" dirty="0">
              <a:solidFill>
                <a:srgbClr val="FFCC00"/>
              </a:solidFill>
            </a:endParaRPr>
          </a:p>
        </p:txBody>
      </p:sp>
      <p:pic>
        <p:nvPicPr>
          <p:cNvPr id="6" name="Picture 5" descr="A picture containing drawing&#10;&#10;Description automatically generated">
            <a:extLst>
              <a:ext uri="{FF2B5EF4-FFF2-40B4-BE49-F238E27FC236}">
                <a16:creationId xmlns:a16="http://schemas.microsoft.com/office/drawing/2014/main" id="{8D27AA30-E553-2542-7C58-0ABDEC963965}"/>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0" name="Rectangle 9">
            <a:extLst>
              <a:ext uri="{FF2B5EF4-FFF2-40B4-BE49-F238E27FC236}">
                <a16:creationId xmlns:a16="http://schemas.microsoft.com/office/drawing/2014/main" id="{7B6BDB17-4222-8837-EE0A-3268510262AC}"/>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14753152-CC16-DEE3-38E3-62D69A3D157B}"/>
              </a:ext>
            </a:extLst>
          </p:cNvPr>
          <p:cNvSpPr txBox="1"/>
          <p:nvPr/>
        </p:nvSpPr>
        <p:spPr>
          <a:xfrm>
            <a:off x="2595753" y="682680"/>
            <a:ext cx="7000494" cy="892552"/>
          </a:xfrm>
          <a:prstGeom prst="rect">
            <a:avLst/>
          </a:prstGeom>
          <a:noFill/>
        </p:spPr>
        <p:txBody>
          <a:bodyPr wrap="square">
            <a:spAutoFit/>
          </a:bodyPr>
          <a:lstStyle/>
          <a:p>
            <a:r>
              <a:rPr lang="en-US" sz="5200" u="sng" dirty="0">
                <a:solidFill>
                  <a:srgbClr val="00B050"/>
                </a:solidFill>
              </a:rPr>
              <a:t>Senior Nutrition Program</a:t>
            </a:r>
            <a:endParaRPr lang="en-US" sz="5200" dirty="0"/>
          </a:p>
        </p:txBody>
      </p:sp>
      <p:pic>
        <p:nvPicPr>
          <p:cNvPr id="14" name="Picture 13" descr="A group of people holding signs&#10;&#10;AI-generated content may be incorrect.">
            <a:extLst>
              <a:ext uri="{FF2B5EF4-FFF2-40B4-BE49-F238E27FC236}">
                <a16:creationId xmlns:a16="http://schemas.microsoft.com/office/drawing/2014/main" id="{60D5D124-5D8C-2640-52E3-430131302D6D}"/>
              </a:ext>
            </a:extLst>
          </p:cNvPr>
          <p:cNvPicPr>
            <a:picLocks noChangeAspect="1"/>
          </p:cNvPicPr>
          <p:nvPr/>
        </p:nvPicPr>
        <p:blipFill>
          <a:blip r:embed="rId3">
            <a:extLst>
              <a:ext uri="{28A0092B-C50C-407E-A947-70E740481C1C}">
                <a14:useLocalDpi xmlns:a14="http://schemas.microsoft.com/office/drawing/2010/main" val="0"/>
              </a:ext>
            </a:extLst>
          </a:blip>
          <a:srcRect t="21797" b="14000"/>
          <a:stretch/>
        </p:blipFill>
        <p:spPr>
          <a:xfrm>
            <a:off x="526124" y="1832916"/>
            <a:ext cx="4537283" cy="2913080"/>
          </a:xfrm>
          <a:prstGeom prst="rect">
            <a:avLst/>
          </a:prstGeom>
          <a:solidFill>
            <a:srgbClr val="002060"/>
          </a:solidFill>
          <a:ln w="127000" cap="sq">
            <a:solidFill>
              <a:srgbClr val="002060"/>
            </a:solidFill>
            <a:miter lim="800000"/>
          </a:ln>
          <a:effectLst>
            <a:outerShdw blurRad="57150" dist="50800" dir="2700000" algn="tl" rotWithShape="0">
              <a:srgbClr val="000000">
                <a:alpha val="40000"/>
              </a:srgbClr>
            </a:outerShdw>
          </a:effectLst>
        </p:spPr>
      </p:pic>
      <p:pic>
        <p:nvPicPr>
          <p:cNvPr id="15" name="Picture 14" descr="A person and person holding a sign&#10;&#10;Description automatically generated">
            <a:extLst>
              <a:ext uri="{FF2B5EF4-FFF2-40B4-BE49-F238E27FC236}">
                <a16:creationId xmlns:a16="http://schemas.microsoft.com/office/drawing/2014/main" id="{1E54F7D7-E373-2A9F-0E56-6B5C1C93E9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7944" y="3629383"/>
            <a:ext cx="2801294" cy="2748594"/>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37043615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502370" y="1158643"/>
            <a:ext cx="6479817" cy="5324453"/>
          </a:xfrm>
        </p:spPr>
        <p:txBody>
          <a:bodyPr>
            <a:normAutofit fontScale="90000"/>
          </a:bodyPr>
          <a:lstStyle/>
          <a:p>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br>
              <a:rPr lang="en-US" sz="3600" b="1" dirty="0">
                <a:solidFill>
                  <a:schemeClr val="accent1"/>
                </a:solidFill>
              </a:rPr>
            </a:br>
            <a:r>
              <a:rPr lang="en-US" sz="5800" b="1" u="sng" dirty="0">
                <a:solidFill>
                  <a:srgbClr val="00B050"/>
                </a:solidFill>
              </a:rPr>
              <a:t>Meals on Wheels</a:t>
            </a:r>
            <a:br>
              <a:rPr lang="en-US" sz="5300" b="1" u="sng" dirty="0">
                <a:solidFill>
                  <a:srgbClr val="00B0F0"/>
                </a:solidFill>
              </a:rPr>
            </a:br>
            <a:br>
              <a:rPr lang="en-US" sz="5300" b="1" u="sng" dirty="0">
                <a:solidFill>
                  <a:srgbClr val="00B0F0"/>
                </a:solidFill>
              </a:rPr>
            </a:br>
            <a:r>
              <a:rPr lang="en-US" sz="3600" b="1" dirty="0">
                <a:solidFill>
                  <a:srgbClr val="0070C0"/>
                </a:solidFill>
              </a:rPr>
              <a:t>Delivered 7 days a week to homebound seniors 60 and older</a:t>
            </a:r>
            <a:br>
              <a:rPr lang="en-US" sz="3600" b="1" dirty="0">
                <a:solidFill>
                  <a:srgbClr val="0070C0"/>
                </a:solidFill>
              </a:rPr>
            </a:br>
            <a:br>
              <a:rPr lang="en-US" sz="3600" b="1" u="sng" dirty="0">
                <a:solidFill>
                  <a:srgbClr val="0070C0"/>
                </a:solidFill>
              </a:rPr>
            </a:br>
            <a:r>
              <a:rPr lang="en-US" sz="5800" b="1" u="sng" dirty="0">
                <a:solidFill>
                  <a:srgbClr val="00B050"/>
                </a:solidFill>
              </a:rPr>
              <a:t>The 3 Ways We Do This:</a:t>
            </a:r>
            <a:br>
              <a:rPr lang="en-US" sz="5800" b="1" u="sng" dirty="0">
                <a:solidFill>
                  <a:srgbClr val="00B050"/>
                </a:solidFill>
              </a:rPr>
            </a:br>
            <a:br>
              <a:rPr lang="en-US" sz="5800" b="1" dirty="0">
                <a:solidFill>
                  <a:srgbClr val="00B050"/>
                </a:solidFill>
              </a:rPr>
            </a:br>
            <a:r>
              <a:rPr lang="en-US" sz="3600" b="1" dirty="0">
                <a:solidFill>
                  <a:srgbClr val="0070C0"/>
                </a:solidFill>
              </a:rPr>
              <a:t>City Subsidized</a:t>
            </a:r>
            <a:br>
              <a:rPr lang="en-US" sz="3600" b="1" dirty="0">
                <a:solidFill>
                  <a:srgbClr val="0070C0"/>
                </a:solidFill>
              </a:rPr>
            </a:br>
            <a:r>
              <a:rPr lang="en-US" sz="3600" b="1" dirty="0">
                <a:solidFill>
                  <a:srgbClr val="0070C0"/>
                </a:solidFill>
              </a:rPr>
              <a:t>Private Pay</a:t>
            </a:r>
            <a:br>
              <a:rPr lang="en-US" sz="3600" b="1" dirty="0">
                <a:solidFill>
                  <a:srgbClr val="0070C0"/>
                </a:solidFill>
              </a:rPr>
            </a:br>
            <a:r>
              <a:rPr lang="en-US" sz="3600" b="1" dirty="0">
                <a:solidFill>
                  <a:srgbClr val="0070C0"/>
                </a:solidFill>
              </a:rPr>
              <a:t>Sponsorship Program</a:t>
            </a:r>
            <a:br>
              <a:rPr lang="en-US" sz="3100" b="1" dirty="0">
                <a:solidFill>
                  <a:schemeClr val="accent1"/>
                </a:solidFill>
              </a:rPr>
            </a:br>
            <a:endParaRPr lang="en-US" sz="3100" b="1" dirty="0">
              <a:solidFill>
                <a:schemeClr val="accent1"/>
              </a:solidFill>
            </a:endParaRPr>
          </a:p>
        </p:txBody>
      </p:sp>
      <p:pic>
        <p:nvPicPr>
          <p:cNvPr id="5" name="Picture 4" descr="A picture containing drawing&#10;&#10;Description automatically generated">
            <a:extLst>
              <a:ext uri="{FF2B5EF4-FFF2-40B4-BE49-F238E27FC236}">
                <a16:creationId xmlns:a16="http://schemas.microsoft.com/office/drawing/2014/main" id="{8661E397-AB33-4C94-94B6-BAA7AD4A8447}"/>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8" name="Rectangle 7">
            <a:extLst>
              <a:ext uri="{FF2B5EF4-FFF2-40B4-BE49-F238E27FC236}">
                <a16:creationId xmlns:a16="http://schemas.microsoft.com/office/drawing/2014/main" id="{09E01515-C422-464D-EC58-6E580E4AD3ED}"/>
              </a:ext>
            </a:extLst>
          </p:cNvPr>
          <p:cNvSpPr/>
          <p:nvPr/>
        </p:nvSpPr>
        <p:spPr>
          <a:xfrm>
            <a:off x="0" y="-54864"/>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collage of people holding signs&#10;&#10;AI-generated content may be incorrect.">
            <a:extLst>
              <a:ext uri="{FF2B5EF4-FFF2-40B4-BE49-F238E27FC236}">
                <a16:creationId xmlns:a16="http://schemas.microsoft.com/office/drawing/2014/main" id="{893139C8-3CFB-DE3E-1E40-221CAA238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6268" y="893467"/>
            <a:ext cx="4099157" cy="4099157"/>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51190259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90B8A7B-7F03-323F-4644-2F41BD38D893}"/>
              </a:ext>
            </a:extLst>
          </p:cNvPr>
          <p:cNvSpPr>
            <a:spLocks noGrp="1"/>
          </p:cNvSpPr>
          <p:nvPr>
            <p:ph type="ctrTitle"/>
          </p:nvPr>
        </p:nvSpPr>
        <p:spPr>
          <a:xfrm>
            <a:off x="2803556" y="0"/>
            <a:ext cx="9144000" cy="1658159"/>
          </a:xfrm>
        </p:spPr>
        <p:txBody>
          <a:bodyPr>
            <a:normAutofit/>
          </a:bodyPr>
          <a:lstStyle/>
          <a:p>
            <a:r>
              <a:rPr lang="en-US" sz="5200" b="1" u="sng" dirty="0">
                <a:solidFill>
                  <a:srgbClr val="00B050"/>
                </a:solidFill>
              </a:rPr>
              <a:t>Groceries to Go</a:t>
            </a:r>
          </a:p>
        </p:txBody>
      </p:sp>
      <p:sp>
        <p:nvSpPr>
          <p:cNvPr id="8" name="TextBox 7">
            <a:extLst>
              <a:ext uri="{FF2B5EF4-FFF2-40B4-BE49-F238E27FC236}">
                <a16:creationId xmlns:a16="http://schemas.microsoft.com/office/drawing/2014/main" id="{3ADA0B30-2EF0-D3C0-4ED7-68E6FAD626A7}"/>
              </a:ext>
            </a:extLst>
          </p:cNvPr>
          <p:cNvSpPr txBox="1"/>
          <p:nvPr/>
        </p:nvSpPr>
        <p:spPr>
          <a:xfrm>
            <a:off x="4245429" y="2201445"/>
            <a:ext cx="6422571" cy="3046988"/>
          </a:xfrm>
          <a:prstGeom prst="rect">
            <a:avLst/>
          </a:prstGeom>
          <a:noFill/>
        </p:spPr>
        <p:txBody>
          <a:bodyPr wrap="square" rtlCol="0">
            <a:spAutoFit/>
          </a:bodyPr>
          <a:lstStyle/>
          <a:p>
            <a:pPr algn="ctr"/>
            <a:r>
              <a:rPr lang="en-US" sz="3200" b="1" dirty="0">
                <a:solidFill>
                  <a:schemeClr val="accent1"/>
                </a:solidFill>
                <a:latin typeface="+mj-lt"/>
              </a:rPr>
              <a:t>Volunteers deliver groceries purchased by phone or email to older adults who find shopping difficult. </a:t>
            </a:r>
            <a:br>
              <a:rPr lang="en-US" sz="1800" b="1" dirty="0">
                <a:solidFill>
                  <a:schemeClr val="accent1"/>
                </a:solidFill>
                <a:latin typeface="+mj-lt"/>
              </a:rPr>
            </a:br>
            <a:r>
              <a:rPr lang="en-US" sz="3200" b="1" dirty="0">
                <a:solidFill>
                  <a:schemeClr val="accent1"/>
                </a:solidFill>
                <a:latin typeface="+mj-lt"/>
              </a:rPr>
              <a:t>Choice of Giant, Harris Teeter, Safeway</a:t>
            </a:r>
            <a:br>
              <a:rPr lang="en-US" sz="3200" b="1" dirty="0">
                <a:solidFill>
                  <a:schemeClr val="accent1"/>
                </a:solidFill>
                <a:latin typeface="+mj-lt"/>
              </a:rPr>
            </a:br>
            <a:r>
              <a:rPr lang="en-US" sz="3200" b="1" dirty="0">
                <a:solidFill>
                  <a:schemeClr val="accent1"/>
                </a:solidFill>
                <a:latin typeface="+mj-lt"/>
              </a:rPr>
              <a:t>Volunteer Shops Every Two Weeks</a:t>
            </a:r>
            <a:br>
              <a:rPr lang="en-US" sz="3200" b="1" dirty="0">
                <a:solidFill>
                  <a:schemeClr val="accent1"/>
                </a:solidFill>
                <a:latin typeface="+mj-lt"/>
              </a:rPr>
            </a:br>
            <a:r>
              <a:rPr lang="en-US" sz="3200" b="1" dirty="0">
                <a:solidFill>
                  <a:schemeClr val="accent1"/>
                </a:solidFill>
                <a:latin typeface="+mj-lt"/>
              </a:rPr>
              <a:t>No Delivery Fee, No Minimum Order</a:t>
            </a:r>
            <a:endParaRPr lang="en-US" sz="3200" dirty="0">
              <a:latin typeface="+mj-lt"/>
            </a:endParaRPr>
          </a:p>
        </p:txBody>
      </p:sp>
      <p:pic>
        <p:nvPicPr>
          <p:cNvPr id="4" name="Picture 3" descr="A picture containing drawing&#10;&#10;Description automatically generated">
            <a:extLst>
              <a:ext uri="{FF2B5EF4-FFF2-40B4-BE49-F238E27FC236}">
                <a16:creationId xmlns:a16="http://schemas.microsoft.com/office/drawing/2014/main" id="{1255C9B2-51D4-B753-66AD-88B6889ADE90}"/>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9" name="Rectangle 8">
            <a:extLst>
              <a:ext uri="{FF2B5EF4-FFF2-40B4-BE49-F238E27FC236}">
                <a16:creationId xmlns:a16="http://schemas.microsoft.com/office/drawing/2014/main" id="{8D6C584F-4408-D8DD-37D9-045821C99159}"/>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shopping cart full of items&#10;&#10;Description automatically generated">
            <a:extLst>
              <a:ext uri="{FF2B5EF4-FFF2-40B4-BE49-F238E27FC236}">
                <a16:creationId xmlns:a16="http://schemas.microsoft.com/office/drawing/2014/main" id="{DD3E3B7C-A314-8D4D-A7BD-A2872EDAF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99" y="1708342"/>
            <a:ext cx="3031198" cy="4033194"/>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91697847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913130" y="3026131"/>
            <a:ext cx="10365740" cy="1261224"/>
          </a:xfrm>
        </p:spPr>
        <p:txBody>
          <a:bodyPr>
            <a:normAutofit fontScale="90000"/>
          </a:bodyPr>
          <a:lstStyle/>
          <a:p>
            <a:br>
              <a:rPr lang="en-US" sz="5800" b="1" u="sng" dirty="0">
                <a:solidFill>
                  <a:srgbClr val="0070C0"/>
                </a:solidFill>
              </a:rPr>
            </a:br>
            <a:r>
              <a:rPr lang="en-US" sz="5800" b="1" u="sng" dirty="0">
                <a:solidFill>
                  <a:srgbClr val="00B050"/>
                </a:solidFill>
              </a:rPr>
              <a:t>Supplemental Nutritional Assistance Program (SNAP)</a:t>
            </a:r>
            <a:br>
              <a:rPr lang="en-US" sz="5300" b="1" u="sng" dirty="0">
                <a:solidFill>
                  <a:srgbClr val="00B050"/>
                </a:solidFill>
              </a:rPr>
            </a:br>
            <a:br>
              <a:rPr lang="en-US" sz="5300" b="1" u="sng" dirty="0">
                <a:solidFill>
                  <a:srgbClr val="0070C0"/>
                </a:solidFill>
              </a:rPr>
            </a:br>
            <a:br>
              <a:rPr lang="en-US" sz="3200" b="1" u="sng" dirty="0">
                <a:solidFill>
                  <a:schemeClr val="accent1"/>
                </a:solidFill>
              </a:rPr>
            </a:br>
            <a:br>
              <a:rPr lang="en-US" sz="3200" b="1" u="sng" dirty="0">
                <a:solidFill>
                  <a:schemeClr val="accent1"/>
                </a:solidFill>
              </a:rPr>
            </a:br>
            <a:br>
              <a:rPr lang="en-US" sz="3200" b="1" u="sng" dirty="0">
                <a:solidFill>
                  <a:schemeClr val="accent1"/>
                </a:solidFill>
              </a:rPr>
            </a:br>
            <a:endParaRPr lang="en-US" sz="3200" b="1" dirty="0">
              <a:solidFill>
                <a:schemeClr val="accent1"/>
              </a:solidFill>
            </a:endParaRPr>
          </a:p>
        </p:txBody>
      </p:sp>
      <p:sp>
        <p:nvSpPr>
          <p:cNvPr id="6" name="TextBox 5">
            <a:extLst>
              <a:ext uri="{FF2B5EF4-FFF2-40B4-BE49-F238E27FC236}">
                <a16:creationId xmlns:a16="http://schemas.microsoft.com/office/drawing/2014/main" id="{E6D17CCA-8D69-E2D1-769B-DE56D25A393F}"/>
              </a:ext>
            </a:extLst>
          </p:cNvPr>
          <p:cNvSpPr txBox="1"/>
          <p:nvPr/>
        </p:nvSpPr>
        <p:spPr>
          <a:xfrm>
            <a:off x="1103851" y="2037175"/>
            <a:ext cx="6742546" cy="4893647"/>
          </a:xfrm>
          <a:prstGeom prst="rect">
            <a:avLst/>
          </a:prstGeom>
          <a:noFill/>
        </p:spPr>
        <p:txBody>
          <a:bodyPr wrap="square" rtlCol="0">
            <a:spAutoFit/>
          </a:bodyPr>
          <a:lstStyle/>
          <a:p>
            <a:r>
              <a:rPr lang="en-US" sz="2400" b="1" dirty="0">
                <a:solidFill>
                  <a:schemeClr val="accent1"/>
                </a:solidFill>
                <a:latin typeface="+mj-lt"/>
              </a:rPr>
              <a:t>Eligible individuals receive benefits to use towards nutrition</a:t>
            </a:r>
            <a:br>
              <a:rPr lang="en-US" sz="2400" b="1" dirty="0">
                <a:solidFill>
                  <a:schemeClr val="accent1"/>
                </a:solidFill>
                <a:latin typeface="+mj-lt"/>
              </a:rPr>
            </a:br>
            <a:br>
              <a:rPr lang="en-US" sz="2400" b="1" dirty="0">
                <a:solidFill>
                  <a:schemeClr val="accent1"/>
                </a:solidFill>
                <a:latin typeface="+mj-lt"/>
              </a:rPr>
            </a:br>
            <a:r>
              <a:rPr lang="en-US" sz="2400" b="1" dirty="0">
                <a:solidFill>
                  <a:schemeClr val="accent1"/>
                </a:solidFill>
                <a:latin typeface="+mj-lt"/>
              </a:rPr>
              <a:t>SSA is a SNAP authorized retailer </a:t>
            </a:r>
            <a:br>
              <a:rPr lang="en-US" sz="2400" b="1" dirty="0">
                <a:solidFill>
                  <a:schemeClr val="accent1"/>
                </a:solidFill>
                <a:latin typeface="+mj-lt"/>
              </a:rPr>
            </a:br>
            <a:r>
              <a:rPr lang="en-US" sz="2400" b="1" dirty="0">
                <a:solidFill>
                  <a:schemeClr val="accent1"/>
                </a:solidFill>
                <a:latin typeface="+mj-lt"/>
              </a:rPr>
              <a:t>EBT is accepted as payment for Groceries to Go program</a:t>
            </a:r>
            <a:br>
              <a:rPr lang="en-US" sz="2400" b="1" dirty="0">
                <a:solidFill>
                  <a:schemeClr val="accent1"/>
                </a:solidFill>
                <a:latin typeface="+mj-lt"/>
              </a:rPr>
            </a:br>
            <a:br>
              <a:rPr lang="en-US" sz="2400" b="1" dirty="0">
                <a:solidFill>
                  <a:schemeClr val="accent1"/>
                </a:solidFill>
                <a:latin typeface="+mj-lt"/>
              </a:rPr>
            </a:br>
            <a:r>
              <a:rPr lang="en-US" sz="2400" b="1" dirty="0">
                <a:solidFill>
                  <a:schemeClr val="accent1"/>
                </a:solidFill>
                <a:latin typeface="+mj-lt"/>
              </a:rPr>
              <a:t>SSA supports clients in applying for SNAP and providing information about eligibility and application process</a:t>
            </a:r>
          </a:p>
          <a:p>
            <a:endParaRPr lang="en-US" sz="2400" b="1" dirty="0">
              <a:solidFill>
                <a:schemeClr val="accent1"/>
              </a:solidFill>
              <a:latin typeface="+mj-lt"/>
            </a:endParaRPr>
          </a:p>
          <a:p>
            <a:r>
              <a:rPr lang="en-US" sz="2400" b="1" dirty="0">
                <a:solidFill>
                  <a:schemeClr val="accent1"/>
                </a:solidFill>
                <a:latin typeface="+mj-lt"/>
              </a:rPr>
              <a:t>Partnership with ALIVE!</a:t>
            </a:r>
          </a:p>
          <a:p>
            <a:endParaRPr lang="en-US" sz="2400" dirty="0"/>
          </a:p>
        </p:txBody>
      </p:sp>
      <p:pic>
        <p:nvPicPr>
          <p:cNvPr id="14" name="Picture 13" descr="A person and person shopping in a grocery store&#10;&#10;Description automatically generated">
            <a:extLst>
              <a:ext uri="{FF2B5EF4-FFF2-40B4-BE49-F238E27FC236}">
                <a16:creationId xmlns:a16="http://schemas.microsoft.com/office/drawing/2014/main" id="{FDE22D96-BF28-1A0C-208A-5126722B45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07086" y="2898338"/>
            <a:ext cx="3762505" cy="1965909"/>
          </a:xfrm>
          <a:prstGeom prst="rect">
            <a:avLst/>
          </a:prstGeom>
          <a:ln w="127000" cap="sq">
            <a:solidFill>
              <a:srgbClr val="002060"/>
            </a:solidFill>
            <a:miter lim="800000"/>
          </a:ln>
          <a:effectLst>
            <a:outerShdw blurRad="57150" dist="50800" dir="2700000" algn="tl" rotWithShape="0">
              <a:srgbClr val="000000">
                <a:alpha val="40000"/>
              </a:srgbClr>
            </a:outerShdw>
          </a:effectLst>
        </p:spPr>
      </p:pic>
      <p:pic>
        <p:nvPicPr>
          <p:cNvPr id="5" name="Picture 4" descr="A picture containing drawing&#10;&#10;Description automatically generated">
            <a:extLst>
              <a:ext uri="{FF2B5EF4-FFF2-40B4-BE49-F238E27FC236}">
                <a16:creationId xmlns:a16="http://schemas.microsoft.com/office/drawing/2014/main" id="{7A132115-A2F6-22EF-20DC-4B5580C02E60}"/>
              </a:ext>
            </a:extLst>
          </p:cNvPr>
          <p:cNvPicPr>
            <a:picLocks noChangeAspect="1"/>
          </p:cNvPicPr>
          <p:nvPr/>
        </p:nvPicPr>
        <p:blipFill rotWithShape="1">
          <a:blip r:embed="rId4">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9" name="Rectangle 8">
            <a:extLst>
              <a:ext uri="{FF2B5EF4-FFF2-40B4-BE49-F238E27FC236}">
                <a16:creationId xmlns:a16="http://schemas.microsoft.com/office/drawing/2014/main" id="{E2F4DE5C-2353-8FDA-758F-9101924660BA}"/>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477063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1109980" y="2028825"/>
            <a:ext cx="9966960" cy="3808851"/>
          </a:xfrm>
        </p:spPr>
        <p:txBody>
          <a:bodyPr>
            <a:normAutofit/>
          </a:bodyPr>
          <a:lstStyle/>
          <a:p>
            <a:br>
              <a:rPr lang="en-US" sz="3600" b="1" dirty="0">
                <a:solidFill>
                  <a:schemeClr val="accent1"/>
                </a:solidFill>
              </a:rPr>
            </a:br>
            <a:endParaRPr lang="en-US" sz="3100" dirty="0">
              <a:solidFill>
                <a:schemeClr val="accent1"/>
              </a:solidFill>
            </a:endParaRPr>
          </a:p>
        </p:txBody>
      </p:sp>
      <p:sp>
        <p:nvSpPr>
          <p:cNvPr id="3" name="Subtitle 2">
            <a:extLst>
              <a:ext uri="{FF2B5EF4-FFF2-40B4-BE49-F238E27FC236}">
                <a16:creationId xmlns:a16="http://schemas.microsoft.com/office/drawing/2014/main" id="{5256F5FE-3748-4FC3-90E1-950509754404}"/>
              </a:ext>
            </a:extLst>
          </p:cNvPr>
          <p:cNvSpPr>
            <a:spLocks noGrp="1"/>
          </p:cNvSpPr>
          <p:nvPr>
            <p:ph type="subTitle" idx="1"/>
          </p:nvPr>
        </p:nvSpPr>
        <p:spPr>
          <a:xfrm>
            <a:off x="5765490" y="1061518"/>
            <a:ext cx="5311450" cy="4734963"/>
          </a:xfrm>
        </p:spPr>
        <p:txBody>
          <a:bodyPr>
            <a:normAutofit/>
          </a:bodyPr>
          <a:lstStyle/>
          <a:p>
            <a:r>
              <a:rPr lang="en-US" sz="5200" b="1" u="sng" dirty="0">
                <a:solidFill>
                  <a:srgbClr val="00B0F0"/>
                </a:solidFill>
                <a:latin typeface="+mj-lt"/>
              </a:rPr>
              <a:t>Friendly Visitor Program</a:t>
            </a:r>
          </a:p>
          <a:p>
            <a:endParaRPr lang="en-US" sz="3200" b="1" dirty="0">
              <a:solidFill>
                <a:schemeClr val="accent1"/>
              </a:solidFill>
            </a:endParaRPr>
          </a:p>
          <a:p>
            <a:r>
              <a:rPr lang="en-US" sz="3500" b="1" dirty="0">
                <a:solidFill>
                  <a:schemeClr val="accent1"/>
                </a:solidFill>
                <a:latin typeface="+mj-lt"/>
              </a:rPr>
              <a:t>Volunteers matched with socially isolated older adults for weekly visits</a:t>
            </a:r>
          </a:p>
          <a:p>
            <a:endParaRPr lang="en-US" sz="3200" b="1" dirty="0">
              <a:solidFill>
                <a:schemeClr val="accent1"/>
              </a:solidFill>
              <a:latin typeface="+mj-lt"/>
            </a:endParaRPr>
          </a:p>
          <a:p>
            <a:endParaRPr lang="en-US" sz="3200" dirty="0">
              <a:solidFill>
                <a:schemeClr val="accent1"/>
              </a:solidFill>
            </a:endParaRPr>
          </a:p>
        </p:txBody>
      </p:sp>
      <p:pic>
        <p:nvPicPr>
          <p:cNvPr id="6" name="Picture 5" descr="A picture containing drawing&#10;&#10;Description automatically generated">
            <a:extLst>
              <a:ext uri="{FF2B5EF4-FFF2-40B4-BE49-F238E27FC236}">
                <a16:creationId xmlns:a16="http://schemas.microsoft.com/office/drawing/2014/main" id="{F35C9B8D-BE7D-C6DC-349F-F51F6FF574AB}"/>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0" name="Rectangle 9">
            <a:extLst>
              <a:ext uri="{FF2B5EF4-FFF2-40B4-BE49-F238E27FC236}">
                <a16:creationId xmlns:a16="http://schemas.microsoft.com/office/drawing/2014/main" id="{981626F4-C058-F64A-38F5-C1B18D227D70}"/>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wo women sitting on a couch&#10;&#10;AI-generated content may be incorrect.">
            <a:extLst>
              <a:ext uri="{FF2B5EF4-FFF2-40B4-BE49-F238E27FC236}">
                <a16:creationId xmlns:a16="http://schemas.microsoft.com/office/drawing/2014/main" id="{7FB93747-5B88-C8A5-6CB4-95E8EF546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6" y="1669451"/>
            <a:ext cx="4739386" cy="3159591"/>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51514535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25E968-5767-6D00-B279-B17A18B4A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2CF85-A38F-20D6-3BF1-C4DA3A2C7A7E}"/>
              </a:ext>
            </a:extLst>
          </p:cNvPr>
          <p:cNvSpPr>
            <a:spLocks noGrp="1"/>
          </p:cNvSpPr>
          <p:nvPr>
            <p:ph type="ctrTitle"/>
          </p:nvPr>
        </p:nvSpPr>
        <p:spPr>
          <a:xfrm>
            <a:off x="668260" y="2313307"/>
            <a:ext cx="9966960" cy="3808851"/>
          </a:xfrm>
        </p:spPr>
        <p:txBody>
          <a:bodyPr>
            <a:normAutofit/>
          </a:bodyPr>
          <a:lstStyle/>
          <a:p>
            <a:br>
              <a:rPr lang="en-US" sz="3600" b="1" dirty="0">
                <a:solidFill>
                  <a:schemeClr val="accent1"/>
                </a:solidFill>
              </a:rPr>
            </a:br>
            <a:endParaRPr lang="en-US" sz="3100" dirty="0">
              <a:solidFill>
                <a:schemeClr val="accent1"/>
              </a:solidFill>
            </a:endParaRPr>
          </a:p>
        </p:txBody>
      </p:sp>
      <p:sp>
        <p:nvSpPr>
          <p:cNvPr id="3" name="Subtitle 2">
            <a:extLst>
              <a:ext uri="{FF2B5EF4-FFF2-40B4-BE49-F238E27FC236}">
                <a16:creationId xmlns:a16="http://schemas.microsoft.com/office/drawing/2014/main" id="{34FFA060-D127-F316-A11A-41A46A40C19F}"/>
              </a:ext>
            </a:extLst>
          </p:cNvPr>
          <p:cNvSpPr>
            <a:spLocks noGrp="1"/>
          </p:cNvSpPr>
          <p:nvPr>
            <p:ph type="subTitle" idx="1"/>
          </p:nvPr>
        </p:nvSpPr>
        <p:spPr>
          <a:xfrm>
            <a:off x="423816" y="2006135"/>
            <a:ext cx="8553929" cy="4155579"/>
          </a:xfrm>
        </p:spPr>
        <p:txBody>
          <a:bodyPr>
            <a:normAutofit/>
          </a:bodyPr>
          <a:lstStyle/>
          <a:p>
            <a:pPr marL="342900" indent="-342900" algn="l">
              <a:buFont typeface="Arial" panose="020B0604020202020204" pitchFamily="34" charset="0"/>
              <a:buChar char="•"/>
            </a:pPr>
            <a:r>
              <a:rPr lang="en-US" sz="2800" b="1" i="0" dirty="0">
                <a:solidFill>
                  <a:schemeClr val="accent1"/>
                </a:solidFill>
                <a:effectLst/>
                <a:latin typeface="+mj-lt"/>
              </a:rPr>
              <a:t>More than just volunteers making “check-in” or “welfare check” calls</a:t>
            </a:r>
          </a:p>
          <a:p>
            <a:pPr marL="342900" indent="-342900" algn="l">
              <a:buFont typeface="Arial" panose="020B0604020202020204" pitchFamily="34" charset="0"/>
              <a:buChar char="•"/>
            </a:pPr>
            <a:r>
              <a:rPr lang="en-US" sz="2800" b="1" i="0" dirty="0">
                <a:solidFill>
                  <a:schemeClr val="accent1"/>
                </a:solidFill>
                <a:effectLst/>
                <a:latin typeface="+mj-lt"/>
              </a:rPr>
              <a:t>It’s a friendly phone call from a “human being” to an older adult at risk of compromising their physical, mental, social and emotional well-being</a:t>
            </a:r>
          </a:p>
          <a:p>
            <a:pPr marL="342900" indent="-342900" algn="l">
              <a:buFont typeface="Arial" panose="020B0604020202020204" pitchFamily="34" charset="0"/>
              <a:buChar char="•"/>
            </a:pPr>
            <a:r>
              <a:rPr lang="en-US" sz="2800" b="1" i="0" dirty="0">
                <a:solidFill>
                  <a:schemeClr val="accent1"/>
                </a:solidFill>
                <a:effectLst/>
                <a:latin typeface="+mj-lt"/>
              </a:rPr>
              <a:t>CareRing no longer provides service</a:t>
            </a:r>
          </a:p>
          <a:p>
            <a:pPr marL="342900" indent="-342900" algn="l">
              <a:buFont typeface="Arial" panose="020B0604020202020204" pitchFamily="34" charset="0"/>
              <a:buChar char="•"/>
            </a:pPr>
            <a:r>
              <a:rPr lang="en-US" sz="2800" b="1" i="0" dirty="0">
                <a:solidFill>
                  <a:schemeClr val="accent1"/>
                </a:solidFill>
                <a:effectLst/>
                <a:latin typeface="+mj-lt"/>
              </a:rPr>
              <a:t>Social Isolation and Loneliness Epidemic</a:t>
            </a:r>
          </a:p>
          <a:p>
            <a:pPr marL="342900" indent="-342900" algn="l">
              <a:buFont typeface="Arial" panose="020B0604020202020204" pitchFamily="34" charset="0"/>
              <a:buChar char="•"/>
            </a:pPr>
            <a:r>
              <a:rPr lang="en-US" sz="2800" b="1" i="0" dirty="0">
                <a:solidFill>
                  <a:schemeClr val="accent1"/>
                </a:solidFill>
                <a:effectLst/>
              </a:rPr>
              <a:t>IT WORKS!</a:t>
            </a:r>
          </a:p>
        </p:txBody>
      </p:sp>
      <p:pic>
        <p:nvPicPr>
          <p:cNvPr id="7" name="Picture 6" descr="A picture containing drawing&#10;&#10;Description automatically generated">
            <a:extLst>
              <a:ext uri="{FF2B5EF4-FFF2-40B4-BE49-F238E27FC236}">
                <a16:creationId xmlns:a16="http://schemas.microsoft.com/office/drawing/2014/main" id="{FA8A1868-4C4D-8D96-FF77-E570BCC5326D}"/>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1" name="Rectangle 10">
            <a:extLst>
              <a:ext uri="{FF2B5EF4-FFF2-40B4-BE49-F238E27FC236}">
                <a16:creationId xmlns:a16="http://schemas.microsoft.com/office/drawing/2014/main" id="{93C85CA3-13A8-ABC4-EE3F-37B9CBE37E4B}"/>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CEF8445-7D7E-C48F-784A-45B16B1E69C8}"/>
              </a:ext>
            </a:extLst>
          </p:cNvPr>
          <p:cNvSpPr txBox="1"/>
          <p:nvPr/>
        </p:nvSpPr>
        <p:spPr>
          <a:xfrm>
            <a:off x="725761" y="389114"/>
            <a:ext cx="9851957" cy="892552"/>
          </a:xfrm>
          <a:prstGeom prst="rect">
            <a:avLst/>
          </a:prstGeom>
          <a:noFill/>
        </p:spPr>
        <p:txBody>
          <a:bodyPr wrap="square">
            <a:spAutoFit/>
          </a:bodyPr>
          <a:lstStyle/>
          <a:p>
            <a:pPr algn="ctr"/>
            <a:r>
              <a:rPr lang="en-US" sz="5200" b="1" i="0" u="sng" dirty="0">
                <a:solidFill>
                  <a:srgbClr val="00B0F0"/>
                </a:solidFill>
                <a:effectLst/>
                <a:latin typeface="+mj-lt"/>
              </a:rPr>
              <a:t>Friendly Caller Pilot Program</a:t>
            </a:r>
          </a:p>
        </p:txBody>
      </p:sp>
      <p:sp>
        <p:nvSpPr>
          <p:cNvPr id="8" name="TextBox 7">
            <a:extLst>
              <a:ext uri="{FF2B5EF4-FFF2-40B4-BE49-F238E27FC236}">
                <a16:creationId xmlns:a16="http://schemas.microsoft.com/office/drawing/2014/main" id="{F87DB7DA-5F18-4CF6-E23C-9E283879FA59}"/>
              </a:ext>
            </a:extLst>
          </p:cNvPr>
          <p:cNvSpPr txBox="1"/>
          <p:nvPr/>
        </p:nvSpPr>
        <p:spPr>
          <a:xfrm>
            <a:off x="1219438" y="1332151"/>
            <a:ext cx="8864602" cy="553998"/>
          </a:xfrm>
          <a:prstGeom prst="rect">
            <a:avLst/>
          </a:prstGeom>
          <a:noFill/>
        </p:spPr>
        <p:txBody>
          <a:bodyPr wrap="square">
            <a:spAutoFit/>
          </a:bodyPr>
          <a:lstStyle/>
          <a:p>
            <a:pPr algn="ctr"/>
            <a:r>
              <a:rPr lang="en-US" sz="3000" b="1" i="1" dirty="0">
                <a:solidFill>
                  <a:schemeClr val="accent1"/>
                </a:solidFill>
                <a:effectLst/>
              </a:rPr>
              <a:t>What</a:t>
            </a:r>
            <a:r>
              <a:rPr lang="en-US" sz="3000" b="1" i="0" dirty="0">
                <a:solidFill>
                  <a:schemeClr val="accent1"/>
                </a:solidFill>
                <a:effectLst/>
              </a:rPr>
              <a:t> Is Friendly Caller and </a:t>
            </a:r>
            <a:r>
              <a:rPr lang="en-US" sz="3000" b="1" i="1" dirty="0">
                <a:solidFill>
                  <a:schemeClr val="accent1"/>
                </a:solidFill>
                <a:effectLst/>
              </a:rPr>
              <a:t>Why</a:t>
            </a:r>
            <a:r>
              <a:rPr lang="en-US" sz="3000" b="1" i="0" dirty="0">
                <a:solidFill>
                  <a:schemeClr val="accent1"/>
                </a:solidFill>
                <a:effectLst/>
              </a:rPr>
              <a:t> We Need This Service</a:t>
            </a:r>
            <a:endParaRPr lang="en-US" sz="3000" b="1" dirty="0">
              <a:solidFill>
                <a:schemeClr val="accent1"/>
              </a:solidFill>
            </a:endParaRPr>
          </a:p>
        </p:txBody>
      </p:sp>
      <p:pic>
        <p:nvPicPr>
          <p:cNvPr id="18" name="Graphic 17" descr="Telephone outline">
            <a:extLst>
              <a:ext uri="{FF2B5EF4-FFF2-40B4-BE49-F238E27FC236}">
                <a16:creationId xmlns:a16="http://schemas.microsoft.com/office/drawing/2014/main" id="{923CD65B-D39A-7161-3E41-CFA5A1787F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22198" y="1825331"/>
            <a:ext cx="3925358" cy="3925358"/>
          </a:xfrm>
          <a:prstGeom prst="rect">
            <a:avLst/>
          </a:prstGeom>
        </p:spPr>
      </p:pic>
    </p:spTree>
    <p:extLst>
      <p:ext uri="{BB962C8B-B14F-4D97-AF65-F5344CB8AC3E}">
        <p14:creationId xmlns:p14="http://schemas.microsoft.com/office/powerpoint/2010/main" val="18078681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1109980" y="2028825"/>
            <a:ext cx="9966960" cy="3808851"/>
          </a:xfrm>
        </p:spPr>
        <p:txBody>
          <a:bodyPr>
            <a:normAutofit/>
          </a:bodyPr>
          <a:lstStyle/>
          <a:p>
            <a:br>
              <a:rPr lang="en-US" sz="3600" b="1" dirty="0">
                <a:solidFill>
                  <a:schemeClr val="accent1"/>
                </a:solidFill>
              </a:rPr>
            </a:br>
            <a:endParaRPr lang="en-US" sz="3100" dirty="0">
              <a:solidFill>
                <a:schemeClr val="accent1"/>
              </a:solidFill>
            </a:endParaRPr>
          </a:p>
        </p:txBody>
      </p:sp>
      <p:sp>
        <p:nvSpPr>
          <p:cNvPr id="3" name="Subtitle 2">
            <a:extLst>
              <a:ext uri="{FF2B5EF4-FFF2-40B4-BE49-F238E27FC236}">
                <a16:creationId xmlns:a16="http://schemas.microsoft.com/office/drawing/2014/main" id="{5256F5FE-3748-4FC3-90E1-950509754404}"/>
              </a:ext>
            </a:extLst>
          </p:cNvPr>
          <p:cNvSpPr>
            <a:spLocks noGrp="1"/>
          </p:cNvSpPr>
          <p:nvPr>
            <p:ph type="subTitle" idx="1"/>
          </p:nvPr>
        </p:nvSpPr>
        <p:spPr>
          <a:xfrm>
            <a:off x="637081" y="1008501"/>
            <a:ext cx="5641847" cy="4502305"/>
          </a:xfrm>
        </p:spPr>
        <p:txBody>
          <a:bodyPr>
            <a:normAutofit lnSpcReduction="10000"/>
          </a:bodyPr>
          <a:lstStyle/>
          <a:p>
            <a:r>
              <a:rPr lang="en-US" sz="5200" b="1" u="sng" dirty="0" err="1">
                <a:solidFill>
                  <a:srgbClr val="00B0F0"/>
                </a:solidFill>
                <a:latin typeface="+mj-lt"/>
              </a:rPr>
              <a:t>Animeals</a:t>
            </a:r>
            <a:r>
              <a:rPr lang="en-US" sz="5200" b="1" u="sng" dirty="0">
                <a:solidFill>
                  <a:srgbClr val="00B0F0"/>
                </a:solidFill>
                <a:latin typeface="+mj-lt"/>
              </a:rPr>
              <a:t> on Wheels</a:t>
            </a:r>
          </a:p>
          <a:p>
            <a:endParaRPr lang="en-US" sz="3200" u="sng" dirty="0">
              <a:solidFill>
                <a:schemeClr val="accent1"/>
              </a:solidFill>
            </a:endParaRPr>
          </a:p>
          <a:p>
            <a:r>
              <a:rPr lang="en-US" sz="3200" b="1" dirty="0">
                <a:solidFill>
                  <a:schemeClr val="accent1"/>
                </a:solidFill>
                <a:latin typeface="+mj-lt"/>
              </a:rPr>
              <a:t>Delivery of pet food to pets of low-income </a:t>
            </a:r>
            <a:br>
              <a:rPr lang="en-US" sz="3200" b="1" dirty="0">
                <a:solidFill>
                  <a:schemeClr val="accent1"/>
                </a:solidFill>
                <a:latin typeface="+mj-lt"/>
              </a:rPr>
            </a:br>
            <a:r>
              <a:rPr lang="en-US" sz="3200" b="1" dirty="0">
                <a:solidFill>
                  <a:schemeClr val="accent1"/>
                </a:solidFill>
                <a:latin typeface="+mj-lt"/>
              </a:rPr>
              <a:t>older adults.  </a:t>
            </a:r>
          </a:p>
          <a:p>
            <a:endParaRPr lang="en-US" sz="3200" b="1" dirty="0">
              <a:solidFill>
                <a:schemeClr val="accent1"/>
              </a:solidFill>
              <a:latin typeface="+mj-lt"/>
            </a:endParaRPr>
          </a:p>
          <a:p>
            <a:r>
              <a:rPr lang="en-US" sz="3200" b="1" dirty="0">
                <a:solidFill>
                  <a:schemeClr val="accent1"/>
                </a:solidFill>
                <a:latin typeface="+mj-lt"/>
              </a:rPr>
              <a:t>Partnership with Animal Welfare League of Alexandria delivering pet food once a month</a:t>
            </a:r>
          </a:p>
        </p:txBody>
      </p:sp>
      <p:pic>
        <p:nvPicPr>
          <p:cNvPr id="7" name="Picture 6" descr="A picture containing drawing&#10;&#10;Description automatically generated">
            <a:extLst>
              <a:ext uri="{FF2B5EF4-FFF2-40B4-BE49-F238E27FC236}">
                <a16:creationId xmlns:a16="http://schemas.microsoft.com/office/drawing/2014/main" id="{68B2E33B-7AE0-0328-6A0A-A161D48E02B6}"/>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1" name="Rectangle 10">
            <a:extLst>
              <a:ext uri="{FF2B5EF4-FFF2-40B4-BE49-F238E27FC236}">
                <a16:creationId xmlns:a16="http://schemas.microsoft.com/office/drawing/2014/main" id="{C9CF261C-867E-4E4C-E0BA-558C8EB42A13}"/>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oup of people outside a building&#10;&#10;AI-generated content may be incorrect.">
            <a:extLst>
              <a:ext uri="{FF2B5EF4-FFF2-40B4-BE49-F238E27FC236}">
                <a16:creationId xmlns:a16="http://schemas.microsoft.com/office/drawing/2014/main" id="{021DAC88-7BAD-6FF8-1241-63071E489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549" y="1567751"/>
            <a:ext cx="4876699" cy="3251133"/>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45201765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1109980" y="2028825"/>
            <a:ext cx="9966960" cy="3808851"/>
          </a:xfrm>
        </p:spPr>
        <p:txBody>
          <a:bodyPr>
            <a:normAutofit/>
          </a:bodyPr>
          <a:lstStyle/>
          <a:p>
            <a:br>
              <a:rPr lang="en-US" sz="3600" b="1" dirty="0">
                <a:solidFill>
                  <a:schemeClr val="accent1"/>
                </a:solidFill>
              </a:rPr>
            </a:br>
            <a:endParaRPr lang="en-US" sz="3100" dirty="0">
              <a:solidFill>
                <a:schemeClr val="accent1"/>
              </a:solidFill>
            </a:endParaRPr>
          </a:p>
        </p:txBody>
      </p:sp>
      <p:sp>
        <p:nvSpPr>
          <p:cNvPr id="3" name="Subtitle 2">
            <a:extLst>
              <a:ext uri="{FF2B5EF4-FFF2-40B4-BE49-F238E27FC236}">
                <a16:creationId xmlns:a16="http://schemas.microsoft.com/office/drawing/2014/main" id="{5256F5FE-3748-4FC3-90E1-950509754404}"/>
              </a:ext>
            </a:extLst>
          </p:cNvPr>
          <p:cNvSpPr>
            <a:spLocks noGrp="1"/>
          </p:cNvSpPr>
          <p:nvPr>
            <p:ph type="subTitle" idx="1"/>
          </p:nvPr>
        </p:nvSpPr>
        <p:spPr>
          <a:xfrm>
            <a:off x="5614416" y="971940"/>
            <a:ext cx="6186836" cy="4573432"/>
          </a:xfrm>
        </p:spPr>
        <p:txBody>
          <a:bodyPr>
            <a:normAutofit fontScale="92500" lnSpcReduction="10000"/>
          </a:bodyPr>
          <a:lstStyle/>
          <a:p>
            <a:r>
              <a:rPr lang="en-US" sz="5600" b="1" u="sng" dirty="0">
                <a:solidFill>
                  <a:schemeClr val="accent4">
                    <a:lumMod val="75000"/>
                  </a:schemeClr>
                </a:solidFill>
                <a:latin typeface="+mj-lt"/>
              </a:rPr>
              <a:t>Transportation</a:t>
            </a:r>
          </a:p>
          <a:p>
            <a:endParaRPr lang="en-US" sz="4800" u="sng" dirty="0">
              <a:solidFill>
                <a:schemeClr val="accent1"/>
              </a:solidFill>
            </a:endParaRPr>
          </a:p>
          <a:p>
            <a:r>
              <a:rPr lang="en-US" sz="3800" b="1" dirty="0">
                <a:solidFill>
                  <a:schemeClr val="accent1"/>
                </a:solidFill>
              </a:rPr>
              <a:t>DOT Paratransit </a:t>
            </a:r>
          </a:p>
          <a:p>
            <a:pPr>
              <a:lnSpc>
                <a:spcPct val="150000"/>
              </a:lnSpc>
            </a:pPr>
            <a:r>
              <a:rPr lang="en-US" sz="3200" b="1" dirty="0">
                <a:solidFill>
                  <a:schemeClr val="accent1"/>
                </a:solidFill>
                <a:latin typeface="+mj-lt"/>
              </a:rPr>
              <a:t>Provides transportation for persons who find it difficult to use public transportation. SSA manages the reservations for client</a:t>
            </a:r>
          </a:p>
        </p:txBody>
      </p:sp>
      <p:pic>
        <p:nvPicPr>
          <p:cNvPr id="7" name="Picture 6" descr="A picture containing drawing&#10;&#10;Description automatically generated">
            <a:extLst>
              <a:ext uri="{FF2B5EF4-FFF2-40B4-BE49-F238E27FC236}">
                <a16:creationId xmlns:a16="http://schemas.microsoft.com/office/drawing/2014/main" id="{12499580-824B-677B-4743-95D0605580C9}"/>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1" name="Rectangle 10">
            <a:extLst>
              <a:ext uri="{FF2B5EF4-FFF2-40B4-BE49-F238E27FC236}">
                <a16:creationId xmlns:a16="http://schemas.microsoft.com/office/drawing/2014/main" id="{CDC3DFCE-0A7C-72F0-FBB4-F3B142AD5B4C}"/>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white van with blue writing on it&#10;&#10;AI-generated content may be incorrect.">
            <a:extLst>
              <a:ext uri="{FF2B5EF4-FFF2-40B4-BE49-F238E27FC236}">
                <a16:creationId xmlns:a16="http://schemas.microsoft.com/office/drawing/2014/main" id="{6EB1E9F8-9F12-9F1D-D1D6-3E28543678EE}"/>
              </a:ext>
            </a:extLst>
          </p:cNvPr>
          <p:cNvPicPr>
            <a:picLocks noChangeAspect="1"/>
          </p:cNvPicPr>
          <p:nvPr/>
        </p:nvPicPr>
        <p:blipFill>
          <a:blip r:embed="rId3">
            <a:extLst>
              <a:ext uri="{28A0092B-C50C-407E-A947-70E740481C1C}">
                <a14:useLocalDpi xmlns:a14="http://schemas.microsoft.com/office/drawing/2010/main" val="0"/>
              </a:ext>
            </a:extLst>
          </a:blip>
          <a:srcRect l="4966" r="17862"/>
          <a:stretch/>
        </p:blipFill>
        <p:spPr>
          <a:xfrm>
            <a:off x="752990" y="2308860"/>
            <a:ext cx="4715122" cy="2240280"/>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74461651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rot="10800000" flipV="1">
            <a:off x="482286" y="810426"/>
            <a:ext cx="7771786" cy="603239"/>
          </a:xfrm>
        </p:spPr>
        <p:txBody>
          <a:bodyPr>
            <a:noAutofit/>
          </a:bodyPr>
          <a:lstStyle/>
          <a:p>
            <a:br>
              <a:rPr lang="en-US" sz="5200" b="1" dirty="0">
                <a:solidFill>
                  <a:schemeClr val="accent1"/>
                </a:solidFill>
              </a:rPr>
            </a:br>
            <a:r>
              <a:rPr lang="en-US" sz="5200" b="1" u="sng" dirty="0">
                <a:solidFill>
                  <a:srgbClr val="002060"/>
                </a:solidFill>
              </a:rPr>
              <a:t>Education and Information</a:t>
            </a:r>
            <a:endParaRPr lang="en-US" sz="5200" dirty="0">
              <a:solidFill>
                <a:schemeClr val="accent1"/>
              </a:solidFill>
            </a:endParaRPr>
          </a:p>
        </p:txBody>
      </p:sp>
      <p:pic>
        <p:nvPicPr>
          <p:cNvPr id="5" name="Picture 4" descr="A picture containing drawing&#10;&#10;Description automatically generated">
            <a:extLst>
              <a:ext uri="{FF2B5EF4-FFF2-40B4-BE49-F238E27FC236}">
                <a16:creationId xmlns:a16="http://schemas.microsoft.com/office/drawing/2014/main" id="{69DFCB65-D74F-262C-CC59-9ACFCB910290}"/>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8" name="Rectangle 7">
            <a:extLst>
              <a:ext uri="{FF2B5EF4-FFF2-40B4-BE49-F238E27FC236}">
                <a16:creationId xmlns:a16="http://schemas.microsoft.com/office/drawing/2014/main" id="{DBB4A929-0A1A-3C20-4EE7-0ED0221FAD68}"/>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1" name="Diagram 10">
            <a:extLst>
              <a:ext uri="{FF2B5EF4-FFF2-40B4-BE49-F238E27FC236}">
                <a16:creationId xmlns:a16="http://schemas.microsoft.com/office/drawing/2014/main" id="{F78DDF2D-9BB7-54F5-81F7-2D21390C0208}"/>
              </a:ext>
            </a:extLst>
          </p:cNvPr>
          <p:cNvGraphicFramePr/>
          <p:nvPr>
            <p:extLst>
              <p:ext uri="{D42A27DB-BD31-4B8C-83A1-F6EECF244321}">
                <p14:modId xmlns:p14="http://schemas.microsoft.com/office/powerpoint/2010/main" val="3594122988"/>
              </p:ext>
            </p:extLst>
          </p:nvPr>
        </p:nvGraphicFramePr>
        <p:xfrm>
          <a:off x="5519226" y="768947"/>
          <a:ext cx="6190488" cy="3686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4DBEE0BE-0360-8936-527B-BCBD07181F83}"/>
              </a:ext>
            </a:extLst>
          </p:cNvPr>
          <p:cNvSpPr txBox="1"/>
          <p:nvPr/>
        </p:nvSpPr>
        <p:spPr>
          <a:xfrm>
            <a:off x="482286" y="1479849"/>
            <a:ext cx="4921758" cy="3139321"/>
          </a:xfrm>
          <a:prstGeom prst="rect">
            <a:avLst/>
          </a:prstGeom>
          <a:noFill/>
        </p:spPr>
        <p:txBody>
          <a:bodyPr wrap="square">
            <a:spAutoFit/>
          </a:bodyPr>
          <a:lstStyle/>
          <a:p>
            <a:r>
              <a:rPr lang="en-US" b="1" i="1" dirty="0">
                <a:solidFill>
                  <a:schemeClr val="tx2"/>
                </a:solidFill>
              </a:rPr>
              <a:t>Senior Living in Alexandria Speaker Series</a:t>
            </a:r>
            <a:br>
              <a:rPr lang="en-US" dirty="0">
                <a:solidFill>
                  <a:schemeClr val="tx2"/>
                </a:solidFill>
              </a:rPr>
            </a:br>
            <a:r>
              <a:rPr lang="en-US" dirty="0">
                <a:solidFill>
                  <a:schemeClr val="tx2"/>
                </a:solidFill>
              </a:rPr>
              <a:t>SSA partners with local experts, City agencies, and non-profits to provide up-to-date information. Events feature informational tables from partner organizations, covering topics like:</a:t>
            </a:r>
          </a:p>
          <a:p>
            <a:r>
              <a:rPr lang="en-US" dirty="0">
                <a:solidFill>
                  <a:schemeClr val="tx2"/>
                </a:solidFill>
              </a:rPr>
              <a:t>Senior Technology &amp; Scams, Genealogy, Caregiver Support, Floral Arranging, Senior Academy, Health Fair, and </a:t>
            </a:r>
          </a:p>
          <a:p>
            <a:r>
              <a:rPr lang="en-US" b="1" i="1" dirty="0">
                <a:solidFill>
                  <a:schemeClr val="tx2"/>
                </a:solidFill>
              </a:rPr>
              <a:t>Senior Law Day</a:t>
            </a:r>
            <a:r>
              <a:rPr lang="en-US" i="1" dirty="0">
                <a:solidFill>
                  <a:schemeClr val="tx2"/>
                </a:solidFill>
              </a:rPr>
              <a:t> </a:t>
            </a:r>
            <a:r>
              <a:rPr lang="en-US" dirty="0">
                <a:solidFill>
                  <a:schemeClr val="tx2"/>
                </a:solidFill>
              </a:rPr>
              <a:t>– Co-presented with the Alexandria Bar Association, addressing legal issues for seniors.</a:t>
            </a:r>
          </a:p>
        </p:txBody>
      </p:sp>
      <p:sp>
        <p:nvSpPr>
          <p:cNvPr id="15" name="TextBox 14">
            <a:extLst>
              <a:ext uri="{FF2B5EF4-FFF2-40B4-BE49-F238E27FC236}">
                <a16:creationId xmlns:a16="http://schemas.microsoft.com/office/drawing/2014/main" id="{8E039A87-97D1-3C86-2732-20DBA24825A2}"/>
              </a:ext>
            </a:extLst>
          </p:cNvPr>
          <p:cNvSpPr txBox="1"/>
          <p:nvPr/>
        </p:nvSpPr>
        <p:spPr>
          <a:xfrm>
            <a:off x="482286" y="4548969"/>
            <a:ext cx="11465270" cy="646331"/>
          </a:xfrm>
          <a:prstGeom prst="rect">
            <a:avLst/>
          </a:prstGeom>
          <a:noFill/>
        </p:spPr>
        <p:txBody>
          <a:bodyPr wrap="square">
            <a:spAutoFit/>
          </a:bodyPr>
          <a:lstStyle/>
          <a:p>
            <a:r>
              <a:rPr lang="en-US" b="1" i="1" dirty="0">
                <a:solidFill>
                  <a:schemeClr val="tx2"/>
                </a:solidFill>
              </a:rPr>
              <a:t>Senior Ambassador Program </a:t>
            </a:r>
            <a:r>
              <a:rPr lang="en-US" dirty="0">
                <a:solidFill>
                  <a:schemeClr val="tx2"/>
                </a:solidFill>
              </a:rPr>
              <a:t>A volunteer opportunity to advocate for seniors and share resources. Over 150 volunteers participate, including Spanish and Amharic Ambassadors.</a:t>
            </a:r>
          </a:p>
        </p:txBody>
      </p:sp>
      <p:sp>
        <p:nvSpPr>
          <p:cNvPr id="17" name="TextBox 16">
            <a:extLst>
              <a:ext uri="{FF2B5EF4-FFF2-40B4-BE49-F238E27FC236}">
                <a16:creationId xmlns:a16="http://schemas.microsoft.com/office/drawing/2014/main" id="{DF964B1E-04AC-36E3-6A1A-7F60C9CAC2A3}"/>
              </a:ext>
            </a:extLst>
          </p:cNvPr>
          <p:cNvSpPr txBox="1"/>
          <p:nvPr/>
        </p:nvSpPr>
        <p:spPr>
          <a:xfrm>
            <a:off x="482286" y="5127354"/>
            <a:ext cx="11227428" cy="646331"/>
          </a:xfrm>
          <a:prstGeom prst="rect">
            <a:avLst/>
          </a:prstGeom>
          <a:noFill/>
        </p:spPr>
        <p:txBody>
          <a:bodyPr wrap="square">
            <a:spAutoFit/>
          </a:bodyPr>
          <a:lstStyle/>
          <a:p>
            <a:r>
              <a:rPr lang="en-US" b="1" i="1" dirty="0">
                <a:solidFill>
                  <a:schemeClr val="tx2"/>
                </a:solidFill>
              </a:rPr>
              <a:t>Senior Information Corners </a:t>
            </a:r>
            <a:r>
              <a:rPr lang="en-US" dirty="0">
                <a:solidFill>
                  <a:schemeClr val="tx2"/>
                </a:solidFill>
              </a:rPr>
              <a:t>are stocked by volunteers with current literature for seniors at 31 locations, including City libraries, the major recreation centers, continuing care facilities, and residential senior communities.</a:t>
            </a:r>
          </a:p>
        </p:txBody>
      </p:sp>
    </p:spTree>
    <p:extLst>
      <p:ext uri="{BB962C8B-B14F-4D97-AF65-F5344CB8AC3E}">
        <p14:creationId xmlns:p14="http://schemas.microsoft.com/office/powerpoint/2010/main" val="118474991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tanding in front of a table with a table full of food items&#10;&#10;AI-generated content may be incorrect.">
            <a:extLst>
              <a:ext uri="{FF2B5EF4-FFF2-40B4-BE49-F238E27FC236}">
                <a16:creationId xmlns:a16="http://schemas.microsoft.com/office/drawing/2014/main" id="{46DC1D64-9147-8CB3-66BE-CED6050BDE4B}"/>
              </a:ext>
            </a:extLst>
          </p:cNvPr>
          <p:cNvPicPr>
            <a:picLocks noChangeAspect="1"/>
          </p:cNvPicPr>
          <p:nvPr/>
        </p:nvPicPr>
        <p:blipFill>
          <a:blip r:embed="rId3">
            <a:extLst>
              <a:ext uri="{28A0092B-C50C-407E-A947-70E740481C1C}">
                <a14:useLocalDpi xmlns:a14="http://schemas.microsoft.com/office/drawing/2010/main" val="0"/>
              </a:ext>
            </a:extLst>
          </a:blip>
          <a:srcRect l="6381" t="8348" r="6281" b="11455"/>
          <a:stretch/>
        </p:blipFill>
        <p:spPr>
          <a:xfrm>
            <a:off x="7524903" y="2239653"/>
            <a:ext cx="2328747" cy="2138383"/>
          </a:xfrm>
          <a:prstGeom prst="rect">
            <a:avLst/>
          </a:prstGeom>
          <a:solidFill>
            <a:srgbClr val="002060"/>
          </a:solidFill>
          <a:ln w="127000" cap="sq">
            <a:solidFill>
              <a:srgbClr val="002060"/>
            </a:solidFill>
            <a:miter lim="800000"/>
          </a:ln>
          <a:effectLst>
            <a:outerShdw blurRad="57150" dist="50800" dir="2700000" algn="tl" rotWithShape="0">
              <a:srgbClr val="000000">
                <a:alpha val="40000"/>
              </a:srgbClr>
            </a:outerShdw>
          </a:effectLst>
        </p:spPr>
      </p:pic>
      <p:pic>
        <p:nvPicPr>
          <p:cNvPr id="25" name="Picture 24" descr="A picture containing drawing&#10;&#10;Description automatically generated">
            <a:extLst>
              <a:ext uri="{FF2B5EF4-FFF2-40B4-BE49-F238E27FC236}">
                <a16:creationId xmlns:a16="http://schemas.microsoft.com/office/drawing/2014/main" id="{26416F20-383A-5A1D-47AF-17CA14FFB05F}"/>
              </a:ext>
            </a:extLst>
          </p:cNvPr>
          <p:cNvPicPr>
            <a:picLocks noChangeAspect="1"/>
          </p:cNvPicPr>
          <p:nvPr/>
        </p:nvPicPr>
        <p:blipFill rotWithShape="1">
          <a:blip r:embed="rId4">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22" name="Rectangle 21">
            <a:extLst>
              <a:ext uri="{FF2B5EF4-FFF2-40B4-BE49-F238E27FC236}">
                <a16:creationId xmlns:a16="http://schemas.microsoft.com/office/drawing/2014/main" id="{CB580458-D889-DB8F-EEE8-CF829809BC3F}"/>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667272-405E-E67B-8FC1-0A8802899A8E}"/>
              </a:ext>
            </a:extLst>
          </p:cNvPr>
          <p:cNvSpPr>
            <a:spLocks noGrp="1"/>
          </p:cNvSpPr>
          <p:nvPr>
            <p:ph type="title"/>
          </p:nvPr>
        </p:nvSpPr>
        <p:spPr>
          <a:xfrm>
            <a:off x="838200" y="199829"/>
            <a:ext cx="10515600" cy="1325563"/>
          </a:xfrm>
        </p:spPr>
        <p:txBody>
          <a:bodyPr>
            <a:normAutofit/>
          </a:bodyPr>
          <a:lstStyle/>
          <a:p>
            <a:pPr algn="r"/>
            <a:r>
              <a:rPr lang="en-US" sz="5200" b="1" u="sng" dirty="0">
                <a:solidFill>
                  <a:schemeClr val="accent1">
                    <a:lumMod val="50000"/>
                  </a:schemeClr>
                </a:solidFill>
              </a:rPr>
              <a:t>Community Outreach </a:t>
            </a:r>
          </a:p>
        </p:txBody>
      </p:sp>
      <p:sp>
        <p:nvSpPr>
          <p:cNvPr id="7" name="TextBox 6">
            <a:extLst>
              <a:ext uri="{FF2B5EF4-FFF2-40B4-BE49-F238E27FC236}">
                <a16:creationId xmlns:a16="http://schemas.microsoft.com/office/drawing/2014/main" id="{E1AE2A03-C24B-5719-FFB6-8B28ABBA056F}"/>
              </a:ext>
            </a:extLst>
          </p:cNvPr>
          <p:cNvSpPr txBox="1"/>
          <p:nvPr/>
        </p:nvSpPr>
        <p:spPr>
          <a:xfrm>
            <a:off x="202311" y="4218784"/>
            <a:ext cx="8333058" cy="2246769"/>
          </a:xfrm>
          <a:prstGeom prst="rect">
            <a:avLst/>
          </a:prstGeom>
          <a:noFill/>
        </p:spPr>
        <p:txBody>
          <a:bodyPr wrap="square">
            <a:spAutoFit/>
          </a:bodyPr>
          <a:lstStyle/>
          <a:p>
            <a:r>
              <a:rPr lang="en-US" sz="2000" b="1" i="1" dirty="0">
                <a:solidFill>
                  <a:schemeClr val="tx2"/>
                </a:solidFill>
              </a:rPr>
              <a:t>Wellness Programs:</a:t>
            </a:r>
          </a:p>
          <a:p>
            <a:r>
              <a:rPr lang="en-US" sz="2000" dirty="0">
                <a:solidFill>
                  <a:schemeClr val="tx2"/>
                </a:solidFill>
              </a:rPr>
              <a:t>Promoting physical health and wellness through regular </a:t>
            </a:r>
            <a:r>
              <a:rPr lang="en-US" sz="2000" b="1" dirty="0">
                <a:solidFill>
                  <a:schemeClr val="tx2"/>
                </a:solidFill>
              </a:rPr>
              <a:t>exercise and nutrition </a:t>
            </a:r>
            <a:r>
              <a:rPr lang="en-US" sz="2000" dirty="0">
                <a:solidFill>
                  <a:schemeClr val="tx2"/>
                </a:solidFill>
              </a:rPr>
              <a:t>classes at:</a:t>
            </a:r>
          </a:p>
          <a:p>
            <a:pPr>
              <a:buFont typeface="Arial" panose="020B0604020202020204" pitchFamily="34" charset="0"/>
              <a:buChar char="•"/>
            </a:pPr>
            <a:r>
              <a:rPr lang="en-US" sz="2000" dirty="0">
                <a:solidFill>
                  <a:schemeClr val="tx2"/>
                </a:solidFill>
              </a:rPr>
              <a:t>Claridge House for the Amharic-speaking community</a:t>
            </a:r>
          </a:p>
          <a:p>
            <a:pPr>
              <a:buFont typeface="Arial" panose="020B0604020202020204" pitchFamily="34" charset="0"/>
              <a:buChar char="•"/>
            </a:pPr>
            <a:r>
              <a:rPr lang="en-US" sz="2000" dirty="0">
                <a:solidFill>
                  <a:schemeClr val="tx2"/>
                </a:solidFill>
              </a:rPr>
              <a:t>Ladrey Highrise</a:t>
            </a:r>
          </a:p>
          <a:p>
            <a:r>
              <a:rPr lang="en-US" sz="2000" dirty="0">
                <a:solidFill>
                  <a:schemeClr val="tx2"/>
                </a:solidFill>
              </a:rPr>
              <a:t>In partnership </a:t>
            </a:r>
            <a:r>
              <a:rPr lang="en-US" sz="2000" b="1" dirty="0">
                <a:solidFill>
                  <a:schemeClr val="tx2"/>
                </a:solidFill>
              </a:rPr>
              <a:t>with Goodwin Living, Virginia Cooperative Extension, </a:t>
            </a:r>
            <a:r>
              <a:rPr lang="en-US" sz="2000" dirty="0">
                <a:solidFill>
                  <a:schemeClr val="tx2"/>
                </a:solidFill>
              </a:rPr>
              <a:t>and the City of Alexandria’s </a:t>
            </a:r>
            <a:r>
              <a:rPr lang="en-US" sz="2000" b="1" dirty="0">
                <a:solidFill>
                  <a:schemeClr val="tx2"/>
                </a:solidFill>
              </a:rPr>
              <a:t>Recreation, Parks &amp; Cultural Activities.</a:t>
            </a:r>
          </a:p>
        </p:txBody>
      </p:sp>
      <p:sp>
        <p:nvSpPr>
          <p:cNvPr id="13" name="TextBox 12">
            <a:extLst>
              <a:ext uri="{FF2B5EF4-FFF2-40B4-BE49-F238E27FC236}">
                <a16:creationId xmlns:a16="http://schemas.microsoft.com/office/drawing/2014/main" id="{1F09ED7D-AA49-79BF-3499-B02F0A29B8B4}"/>
              </a:ext>
            </a:extLst>
          </p:cNvPr>
          <p:cNvSpPr txBox="1"/>
          <p:nvPr/>
        </p:nvSpPr>
        <p:spPr>
          <a:xfrm>
            <a:off x="208160" y="1328284"/>
            <a:ext cx="4809744" cy="1323439"/>
          </a:xfrm>
          <a:prstGeom prst="rect">
            <a:avLst/>
          </a:prstGeom>
          <a:noFill/>
        </p:spPr>
        <p:txBody>
          <a:bodyPr wrap="square">
            <a:spAutoFit/>
          </a:bodyPr>
          <a:lstStyle/>
          <a:p>
            <a:r>
              <a:rPr lang="en-US" sz="2000" b="1" i="1" dirty="0">
                <a:solidFill>
                  <a:schemeClr val="tx2"/>
                </a:solidFill>
              </a:rPr>
              <a:t>Impact:</a:t>
            </a:r>
          </a:p>
          <a:p>
            <a:pPr marL="342900" indent="-342900">
              <a:buFont typeface="Arial" panose="020B0604020202020204" pitchFamily="34" charset="0"/>
              <a:buChar char="•"/>
            </a:pPr>
            <a:r>
              <a:rPr lang="en-US" sz="2000" dirty="0">
                <a:solidFill>
                  <a:schemeClr val="tx2"/>
                </a:solidFill>
              </a:rPr>
              <a:t>Encourages active lifestyles</a:t>
            </a:r>
          </a:p>
          <a:p>
            <a:pPr marL="342900" indent="-342900">
              <a:buFont typeface="Arial" panose="020B0604020202020204" pitchFamily="34" charset="0"/>
              <a:buChar char="•"/>
            </a:pPr>
            <a:r>
              <a:rPr lang="en-US" sz="2000" dirty="0">
                <a:solidFill>
                  <a:schemeClr val="tx2"/>
                </a:solidFill>
              </a:rPr>
              <a:t>Builds social connections</a:t>
            </a:r>
          </a:p>
          <a:p>
            <a:pPr marL="342900" indent="-342900">
              <a:buFont typeface="Arial" panose="020B0604020202020204" pitchFamily="34" charset="0"/>
              <a:buChar char="•"/>
            </a:pPr>
            <a:r>
              <a:rPr lang="en-US" sz="2000" dirty="0">
                <a:solidFill>
                  <a:schemeClr val="tx2"/>
                </a:solidFill>
              </a:rPr>
              <a:t>Supports seniors with essential resources</a:t>
            </a:r>
          </a:p>
        </p:txBody>
      </p:sp>
      <p:sp>
        <p:nvSpPr>
          <p:cNvPr id="15" name="TextBox 14">
            <a:extLst>
              <a:ext uri="{FF2B5EF4-FFF2-40B4-BE49-F238E27FC236}">
                <a16:creationId xmlns:a16="http://schemas.microsoft.com/office/drawing/2014/main" id="{2190E293-6434-2837-5450-B8F217353831}"/>
              </a:ext>
            </a:extLst>
          </p:cNvPr>
          <p:cNvSpPr txBox="1"/>
          <p:nvPr/>
        </p:nvSpPr>
        <p:spPr>
          <a:xfrm>
            <a:off x="4376166" y="1156558"/>
            <a:ext cx="7815834" cy="954107"/>
          </a:xfrm>
          <a:prstGeom prst="rect">
            <a:avLst/>
          </a:prstGeom>
          <a:noFill/>
        </p:spPr>
        <p:txBody>
          <a:bodyPr wrap="square">
            <a:spAutoFit/>
          </a:bodyPr>
          <a:lstStyle/>
          <a:p>
            <a:pPr algn="ctr"/>
            <a:r>
              <a:rPr lang="en-US" sz="2800" b="1" dirty="0">
                <a:solidFill>
                  <a:schemeClr val="tx2"/>
                </a:solidFill>
              </a:rPr>
              <a:t>SSA’s outreach team actively engages seniors through various programs and partnerships.</a:t>
            </a:r>
          </a:p>
        </p:txBody>
      </p:sp>
      <p:sp>
        <p:nvSpPr>
          <p:cNvPr id="24" name="TextBox 23">
            <a:extLst>
              <a:ext uri="{FF2B5EF4-FFF2-40B4-BE49-F238E27FC236}">
                <a16:creationId xmlns:a16="http://schemas.microsoft.com/office/drawing/2014/main" id="{19CCFF83-1C37-F0E9-D73D-553EA93726B9}"/>
              </a:ext>
            </a:extLst>
          </p:cNvPr>
          <p:cNvSpPr txBox="1"/>
          <p:nvPr/>
        </p:nvSpPr>
        <p:spPr>
          <a:xfrm>
            <a:off x="187983" y="2613391"/>
            <a:ext cx="7350634" cy="1631216"/>
          </a:xfrm>
          <a:prstGeom prst="rect">
            <a:avLst/>
          </a:prstGeom>
          <a:noFill/>
        </p:spPr>
        <p:txBody>
          <a:bodyPr wrap="square">
            <a:spAutoFit/>
          </a:bodyPr>
          <a:lstStyle/>
          <a:p>
            <a:r>
              <a:rPr lang="en-US" sz="2000" b="1" i="1" dirty="0">
                <a:solidFill>
                  <a:schemeClr val="tx2"/>
                </a:solidFill>
              </a:rPr>
              <a:t>Social Programs:</a:t>
            </a:r>
          </a:p>
          <a:p>
            <a:pPr marL="342900" indent="-342900">
              <a:buFont typeface="Arial" panose="020B0604020202020204" pitchFamily="34" charset="0"/>
              <a:buChar char="•"/>
            </a:pPr>
            <a:r>
              <a:rPr lang="en-US" sz="2000" dirty="0">
                <a:solidFill>
                  <a:schemeClr val="tx2"/>
                </a:solidFill>
              </a:rPr>
              <a:t>Weekly </a:t>
            </a:r>
            <a:r>
              <a:rPr lang="en-US" sz="2000" b="1" dirty="0">
                <a:solidFill>
                  <a:schemeClr val="tx2"/>
                </a:solidFill>
              </a:rPr>
              <a:t>Bingocize</a:t>
            </a:r>
            <a:r>
              <a:rPr lang="en-US" sz="2000" dirty="0">
                <a:solidFill>
                  <a:schemeClr val="tx2"/>
                </a:solidFill>
              </a:rPr>
              <a:t> at </a:t>
            </a:r>
            <a:r>
              <a:rPr lang="en-US" sz="2000" b="1" dirty="0">
                <a:solidFill>
                  <a:schemeClr val="tx2"/>
                </a:solidFill>
              </a:rPr>
              <a:t>Casa Chirilagua </a:t>
            </a:r>
            <a:r>
              <a:rPr lang="en-US" sz="2000" dirty="0">
                <a:solidFill>
                  <a:schemeClr val="tx2"/>
                </a:solidFill>
              </a:rPr>
              <a:t>for the Spanish speaking community </a:t>
            </a:r>
          </a:p>
          <a:p>
            <a:pPr marL="342900" indent="-342900">
              <a:buFont typeface="Arial" panose="020B0604020202020204" pitchFamily="34" charset="0"/>
              <a:buChar char="•"/>
            </a:pPr>
            <a:r>
              <a:rPr lang="en-US" sz="2000" dirty="0">
                <a:solidFill>
                  <a:schemeClr val="tx2"/>
                </a:solidFill>
              </a:rPr>
              <a:t>Weekly </a:t>
            </a:r>
            <a:r>
              <a:rPr lang="en-US" sz="2000" b="1" dirty="0">
                <a:solidFill>
                  <a:schemeClr val="tx2"/>
                </a:solidFill>
              </a:rPr>
              <a:t>ALIVE! Food Pantry </a:t>
            </a:r>
            <a:r>
              <a:rPr lang="en-US" sz="2000" dirty="0">
                <a:solidFill>
                  <a:schemeClr val="tx2"/>
                </a:solidFill>
              </a:rPr>
              <a:t>visits to spread vital information</a:t>
            </a:r>
          </a:p>
          <a:p>
            <a:pPr marL="342900" indent="-342900">
              <a:buFont typeface="Arial" panose="020B0604020202020204" pitchFamily="34" charset="0"/>
              <a:buChar char="•"/>
            </a:pPr>
            <a:r>
              <a:rPr lang="en-US" sz="2000" dirty="0">
                <a:solidFill>
                  <a:schemeClr val="tx2"/>
                </a:solidFill>
              </a:rPr>
              <a:t>Live Weekly </a:t>
            </a:r>
            <a:r>
              <a:rPr lang="en-US" sz="2000" b="1" dirty="0">
                <a:solidFill>
                  <a:schemeClr val="tx2"/>
                </a:solidFill>
              </a:rPr>
              <a:t>Zoom Presentations </a:t>
            </a:r>
            <a:r>
              <a:rPr lang="en-US" sz="2000" dirty="0">
                <a:solidFill>
                  <a:schemeClr val="tx2"/>
                </a:solidFill>
              </a:rPr>
              <a:t>for Senior Ambassadors</a:t>
            </a:r>
          </a:p>
        </p:txBody>
      </p:sp>
      <p:pic>
        <p:nvPicPr>
          <p:cNvPr id="4" name="Picture 3" descr="A group of people raising their hands&#10;&#10;AI-generated content may be incorrect.">
            <a:extLst>
              <a:ext uri="{FF2B5EF4-FFF2-40B4-BE49-F238E27FC236}">
                <a16:creationId xmlns:a16="http://schemas.microsoft.com/office/drawing/2014/main" id="{E3C8E6F0-855B-7043-0411-B34DE80376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8130" y="3644598"/>
            <a:ext cx="2951108" cy="1697570"/>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93111338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F776-4FE7-8F43-0722-A000A8AEE3C0}"/>
              </a:ext>
            </a:extLst>
          </p:cNvPr>
          <p:cNvSpPr>
            <a:spLocks noGrp="1"/>
          </p:cNvSpPr>
          <p:nvPr>
            <p:ph type="title"/>
          </p:nvPr>
        </p:nvSpPr>
        <p:spPr/>
        <p:txBody>
          <a:bodyPr>
            <a:normAutofit/>
          </a:bodyPr>
          <a:lstStyle/>
          <a:p>
            <a:pPr algn="ctr"/>
            <a:r>
              <a:rPr lang="en-US" sz="5200" b="1" u="sng" dirty="0">
                <a:solidFill>
                  <a:schemeClr val="bg1">
                    <a:lumMod val="50000"/>
                  </a:schemeClr>
                </a:solidFill>
              </a:rPr>
              <a:t>Silver Service Card</a:t>
            </a:r>
          </a:p>
        </p:txBody>
      </p:sp>
      <p:sp>
        <p:nvSpPr>
          <p:cNvPr id="3" name="Content Placeholder 2">
            <a:extLst>
              <a:ext uri="{FF2B5EF4-FFF2-40B4-BE49-F238E27FC236}">
                <a16:creationId xmlns:a16="http://schemas.microsoft.com/office/drawing/2014/main" id="{386067CF-673A-EF35-EEA0-BA4C692B6FCB}"/>
              </a:ext>
            </a:extLst>
          </p:cNvPr>
          <p:cNvSpPr>
            <a:spLocks noGrp="1"/>
          </p:cNvSpPr>
          <p:nvPr>
            <p:ph idx="1"/>
          </p:nvPr>
        </p:nvSpPr>
        <p:spPr>
          <a:xfrm>
            <a:off x="2242457" y="1792968"/>
            <a:ext cx="7707086" cy="2245632"/>
          </a:xfrm>
        </p:spPr>
        <p:txBody>
          <a:bodyPr/>
          <a:lstStyle/>
          <a:p>
            <a:pPr marL="0" indent="0" algn="ctr">
              <a:buNone/>
            </a:pPr>
            <a:r>
              <a:rPr kumimoji="0" lang="en-US" sz="2800" b="1" i="0" u="none" strike="noStrike" kern="1200" cap="none" spc="0" normalizeH="0" baseline="0" noProof="0" dirty="0">
                <a:ln>
                  <a:noFill/>
                </a:ln>
                <a:solidFill>
                  <a:srgbClr val="4472C4"/>
                </a:solidFill>
                <a:effectLst/>
                <a:uLnTx/>
                <a:uFillTx/>
                <a:latin typeface="Calibri Light" panose="020F0302020204030204"/>
                <a:ea typeface="+mj-ea"/>
                <a:cs typeface="+mj-cs"/>
              </a:rPr>
              <a:t>SSA </a:t>
            </a:r>
            <a:r>
              <a:rPr lang="en-US" b="1" dirty="0">
                <a:solidFill>
                  <a:srgbClr val="4472C4"/>
                </a:solidFill>
                <a:latin typeface="Calibri Light" panose="020F0302020204030204"/>
                <a:ea typeface="+mj-ea"/>
                <a:cs typeface="+mj-cs"/>
              </a:rPr>
              <a:t>and At Home in Alexandria co-sponsor a program to connect senior with local businesses</a:t>
            </a:r>
          </a:p>
          <a:p>
            <a:pPr marL="0" indent="0" algn="ctr">
              <a:buNone/>
            </a:pPr>
            <a:r>
              <a:rPr kumimoji="0" lang="en-US" sz="2800" b="1" i="0" u="none" strike="noStrike" kern="1200" cap="none" spc="0" normalizeH="0" baseline="0" noProof="0" dirty="0">
                <a:ln>
                  <a:noFill/>
                </a:ln>
                <a:solidFill>
                  <a:srgbClr val="4472C4"/>
                </a:solidFill>
                <a:effectLst/>
                <a:uLnTx/>
                <a:uFillTx/>
                <a:latin typeface="Calibri Light" panose="020F0302020204030204"/>
                <a:ea typeface="+mj-ea"/>
                <a:cs typeface="+mj-cs"/>
              </a:rPr>
              <a:t>This card offers discounts </a:t>
            </a:r>
            <a:r>
              <a:rPr kumimoji="0" lang="en-US" sz="2800" b="1" i="0" u="none" strike="noStrike" kern="1200" cap="none" spc="0" normalizeH="0" baseline="0" noProof="0">
                <a:ln>
                  <a:noFill/>
                </a:ln>
                <a:solidFill>
                  <a:srgbClr val="4472C4"/>
                </a:solidFill>
                <a:effectLst/>
                <a:uLnTx/>
                <a:uFillTx/>
                <a:latin typeface="Calibri Light" panose="020F0302020204030204"/>
                <a:ea typeface="+mj-ea"/>
                <a:cs typeface="+mj-cs"/>
              </a:rPr>
              <a:t>to Alexandria </a:t>
            </a:r>
            <a:r>
              <a:rPr kumimoji="0" lang="en-US" sz="2800" b="1" i="0" u="none" strike="noStrike" kern="1200" cap="none" spc="0" normalizeH="0" baseline="0" noProof="0" dirty="0">
                <a:ln>
                  <a:noFill/>
                </a:ln>
                <a:solidFill>
                  <a:srgbClr val="4472C4"/>
                </a:solidFill>
                <a:effectLst/>
                <a:uLnTx/>
                <a:uFillTx/>
                <a:latin typeface="Calibri Light" panose="020F0302020204030204"/>
                <a:ea typeface="+mj-ea"/>
                <a:cs typeface="+mj-cs"/>
              </a:rPr>
              <a:t>seniors in participating locations</a:t>
            </a:r>
            <a:endParaRPr lang="en-US" dirty="0"/>
          </a:p>
        </p:txBody>
      </p:sp>
      <p:sp>
        <p:nvSpPr>
          <p:cNvPr id="6" name="TextBox 5">
            <a:extLst>
              <a:ext uri="{FF2B5EF4-FFF2-40B4-BE49-F238E27FC236}">
                <a16:creationId xmlns:a16="http://schemas.microsoft.com/office/drawing/2014/main" id="{ED38534F-0CD0-CC19-579D-4B94E75F6135}"/>
              </a:ext>
            </a:extLst>
          </p:cNvPr>
          <p:cNvSpPr txBox="1"/>
          <p:nvPr/>
        </p:nvSpPr>
        <p:spPr>
          <a:xfrm>
            <a:off x="3048000" y="3244334"/>
            <a:ext cx="6096000" cy="369332"/>
          </a:xfrm>
          <a:prstGeom prst="rect">
            <a:avLst/>
          </a:prstGeom>
          <a:noFill/>
        </p:spPr>
        <p:txBody>
          <a:bodyPr wrap="square">
            <a:spAutoFit/>
          </a:bodyPr>
          <a:lstStyle/>
          <a:p>
            <a:r>
              <a:rPr lang="en-US" dirty="0"/>
              <a:t>.</a:t>
            </a:r>
          </a:p>
        </p:txBody>
      </p:sp>
      <p:sp>
        <p:nvSpPr>
          <p:cNvPr id="8" name="TextBox 7">
            <a:extLst>
              <a:ext uri="{FF2B5EF4-FFF2-40B4-BE49-F238E27FC236}">
                <a16:creationId xmlns:a16="http://schemas.microsoft.com/office/drawing/2014/main" id="{004062C0-FDF7-D929-35C9-5E111B7B1DE2}"/>
              </a:ext>
            </a:extLst>
          </p:cNvPr>
          <p:cNvSpPr txBox="1"/>
          <p:nvPr/>
        </p:nvSpPr>
        <p:spPr>
          <a:xfrm>
            <a:off x="3048755" y="3246597"/>
            <a:ext cx="6097508" cy="369332"/>
          </a:xfrm>
          <a:prstGeom prst="rect">
            <a:avLst/>
          </a:prstGeom>
          <a:noFill/>
        </p:spPr>
        <p:txBody>
          <a:bodyPr wrap="square">
            <a:spAutoFit/>
          </a:bodyPr>
          <a:lstStyle/>
          <a:p>
            <a:r>
              <a:rPr lang="en-US" dirty="0"/>
              <a:t>.</a:t>
            </a:r>
          </a:p>
        </p:txBody>
      </p:sp>
      <p:pic>
        <p:nvPicPr>
          <p:cNvPr id="9" name="Picture 8" descr="A picture containing drawing&#10;&#10;Description automatically generated">
            <a:extLst>
              <a:ext uri="{FF2B5EF4-FFF2-40B4-BE49-F238E27FC236}">
                <a16:creationId xmlns:a16="http://schemas.microsoft.com/office/drawing/2014/main" id="{80AB06DF-8E7A-D137-81EE-0668C7D09328}"/>
              </a:ext>
            </a:extLst>
          </p:cNvPr>
          <p:cNvPicPr>
            <a:picLocks noChangeAspect="1"/>
          </p:cNvPicPr>
          <p:nvPr/>
        </p:nvPicPr>
        <p:blipFill rotWithShape="1">
          <a:blip r:embed="rId2">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10" name="Rectangle 9">
            <a:extLst>
              <a:ext uri="{FF2B5EF4-FFF2-40B4-BE49-F238E27FC236}">
                <a16:creationId xmlns:a16="http://schemas.microsoft.com/office/drawing/2014/main" id="{A7215FB7-E685-BA61-634B-6180A675E4FF}"/>
              </a:ext>
            </a:extLst>
          </p:cNvPr>
          <p:cNvSpPr/>
          <p:nvPr/>
        </p:nvSpPr>
        <p:spPr>
          <a:xfrm>
            <a:off x="3824823" y="3859686"/>
            <a:ext cx="4710546" cy="241069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CE20B1-7715-B1E6-0663-905BC7C88ABE}"/>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A5A368A-1C23-6479-A6AE-478AD64D44CF}"/>
              </a:ext>
            </a:extLst>
          </p:cNvPr>
          <p:cNvPicPr>
            <a:picLocks noChangeAspect="1"/>
          </p:cNvPicPr>
          <p:nvPr/>
        </p:nvPicPr>
        <p:blipFill>
          <a:blip r:embed="rId3"/>
          <a:stretch>
            <a:fillRect/>
          </a:stretch>
        </p:blipFill>
        <p:spPr>
          <a:xfrm>
            <a:off x="3824823" y="3857423"/>
            <a:ext cx="4705710" cy="24094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8452697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CAE-BE58-4A57-9B6D-0C87A0405F70}"/>
              </a:ext>
            </a:extLst>
          </p:cNvPr>
          <p:cNvSpPr>
            <a:spLocks noGrp="1"/>
          </p:cNvSpPr>
          <p:nvPr>
            <p:ph type="ctrTitle"/>
          </p:nvPr>
        </p:nvSpPr>
        <p:spPr>
          <a:xfrm>
            <a:off x="244444" y="3051151"/>
            <a:ext cx="8065008" cy="3341996"/>
          </a:xfrm>
        </p:spPr>
        <p:txBody>
          <a:bodyPr>
            <a:noAutofit/>
          </a:bodyPr>
          <a:lstStyle/>
          <a:p>
            <a:pPr>
              <a:lnSpc>
                <a:spcPct val="100000"/>
              </a:lnSpc>
            </a:pPr>
            <a:br>
              <a:rPr lang="en-US" sz="3200" dirty="0">
                <a:solidFill>
                  <a:schemeClr val="accent1"/>
                </a:solidFill>
              </a:rPr>
            </a:br>
            <a:br>
              <a:rPr lang="en-US" sz="3200" dirty="0">
                <a:solidFill>
                  <a:schemeClr val="accent1"/>
                </a:solidFill>
              </a:rPr>
            </a:br>
            <a:br>
              <a:rPr lang="en-US" sz="3200" dirty="0">
                <a:solidFill>
                  <a:schemeClr val="accent1"/>
                </a:solidFill>
              </a:rPr>
            </a:br>
            <a:br>
              <a:rPr lang="en-US" sz="3200" dirty="0">
                <a:solidFill>
                  <a:schemeClr val="accent1"/>
                </a:solidFill>
              </a:rPr>
            </a:br>
            <a:br>
              <a:rPr lang="en-US" sz="32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br>
              <a:rPr lang="en-US" sz="2800" dirty="0">
                <a:solidFill>
                  <a:schemeClr val="accent1"/>
                </a:solidFill>
              </a:rPr>
            </a:br>
            <a:r>
              <a:rPr lang="en-US" sz="5200" b="1" u="sng" dirty="0">
                <a:solidFill>
                  <a:srgbClr val="002060"/>
                </a:solidFill>
              </a:rPr>
              <a:t>Contact SSA:</a:t>
            </a:r>
            <a:br>
              <a:rPr lang="en-US" sz="4800" b="1" dirty="0">
                <a:solidFill>
                  <a:srgbClr val="00B0F0"/>
                </a:solidFill>
              </a:rPr>
            </a:br>
            <a:r>
              <a:rPr lang="en-US" sz="2800" b="1" dirty="0">
                <a:solidFill>
                  <a:schemeClr val="accent1"/>
                </a:solidFill>
              </a:rPr>
              <a:t>Website: </a:t>
            </a:r>
            <a:br>
              <a:rPr lang="en-US" sz="2800" b="1" dirty="0">
                <a:solidFill>
                  <a:schemeClr val="accent1"/>
                </a:solidFill>
              </a:rPr>
            </a:br>
            <a:r>
              <a:rPr lang="en-US" sz="2800" b="1" dirty="0">
                <a:solidFill>
                  <a:srgbClr val="0563C1"/>
                </a:solidFill>
                <a:hlinkClick r:id="rId2">
                  <a:extLst>
                    <a:ext uri="{A12FA001-AC4F-418D-AE19-62706E023703}">
                      <ahyp:hlinkClr xmlns:ahyp="http://schemas.microsoft.com/office/drawing/2018/hyperlinkcolor" val="tx"/>
                    </a:ext>
                  </a:extLst>
                </a:hlinkClick>
              </a:rPr>
              <a:t>www.seniorservicesalex.</a:t>
            </a:r>
            <a:r>
              <a:rPr lang="en-US" sz="2800" b="1" dirty="0">
                <a:solidFill>
                  <a:schemeClr val="accent1"/>
                </a:solidFill>
                <a:hlinkClick r:id="rId2">
                  <a:extLst>
                    <a:ext uri="{A12FA001-AC4F-418D-AE19-62706E023703}">
                      <ahyp:hlinkClr xmlns:ahyp="http://schemas.microsoft.com/office/drawing/2018/hyperlinkcolor" val="tx"/>
                    </a:ext>
                  </a:extLst>
                </a:hlinkClick>
              </a:rPr>
              <a:t>org</a:t>
            </a:r>
            <a:br>
              <a:rPr lang="en-US" sz="2800" b="1" dirty="0">
                <a:solidFill>
                  <a:schemeClr val="accent1"/>
                </a:solidFill>
              </a:rPr>
            </a:br>
            <a:br>
              <a:rPr lang="en-US" sz="2800" b="1" dirty="0">
                <a:solidFill>
                  <a:schemeClr val="accent1"/>
                </a:solidFill>
              </a:rPr>
            </a:br>
            <a:r>
              <a:rPr lang="en-US" sz="2800" b="1" dirty="0">
                <a:solidFill>
                  <a:schemeClr val="accent1"/>
                </a:solidFill>
              </a:rPr>
              <a:t>Telephone: </a:t>
            </a:r>
            <a:br>
              <a:rPr lang="en-US" sz="2800" b="1" dirty="0">
                <a:solidFill>
                  <a:schemeClr val="accent1"/>
                </a:solidFill>
              </a:rPr>
            </a:br>
            <a:r>
              <a:rPr lang="en-US" sz="2800" b="1" u="sng" dirty="0">
                <a:solidFill>
                  <a:schemeClr val="accent1"/>
                </a:solidFill>
              </a:rPr>
              <a:t>703-836-4414</a:t>
            </a:r>
            <a:br>
              <a:rPr lang="en-US" sz="2800" b="1" dirty="0">
                <a:solidFill>
                  <a:schemeClr val="accent1"/>
                </a:solidFill>
              </a:rPr>
            </a:br>
            <a:br>
              <a:rPr lang="en-US" sz="2800" b="1" dirty="0">
                <a:solidFill>
                  <a:schemeClr val="accent1"/>
                </a:solidFill>
              </a:rPr>
            </a:br>
            <a:r>
              <a:rPr lang="en-US" sz="2800" b="1" dirty="0">
                <a:solidFill>
                  <a:schemeClr val="accent1"/>
                </a:solidFill>
              </a:rPr>
              <a:t>Email: </a:t>
            </a:r>
            <a:br>
              <a:rPr lang="en-US" sz="2800" b="1" dirty="0">
                <a:solidFill>
                  <a:schemeClr val="accent1"/>
                </a:solidFill>
              </a:rPr>
            </a:br>
            <a:r>
              <a:rPr lang="en-US" sz="2800" b="1" dirty="0">
                <a:solidFill>
                  <a:srgbClr val="0563C1"/>
                </a:solidFill>
                <a:hlinkClick r:id="rId3">
                  <a:extLst>
                    <a:ext uri="{A12FA001-AC4F-418D-AE19-62706E023703}">
                      <ahyp:hlinkClr xmlns:ahyp="http://schemas.microsoft.com/office/drawing/2018/hyperlinkcolor" val="tx"/>
                    </a:ext>
                  </a:extLst>
                </a:hlinkClick>
              </a:rPr>
              <a:t>admin@seniorservicesalex.</a:t>
            </a:r>
            <a:r>
              <a:rPr lang="en-US" sz="2800" b="1" dirty="0">
                <a:solidFill>
                  <a:schemeClr val="accent1"/>
                </a:solidFill>
                <a:hlinkClick r:id="rId3">
                  <a:extLst>
                    <a:ext uri="{A12FA001-AC4F-418D-AE19-62706E023703}">
                      <ahyp:hlinkClr xmlns:ahyp="http://schemas.microsoft.com/office/drawing/2018/hyperlinkcolor" val="tx"/>
                    </a:ext>
                  </a:extLst>
                </a:hlinkClick>
              </a:rPr>
              <a:t>org</a:t>
            </a:r>
            <a:br>
              <a:rPr lang="en-US" sz="2800" b="1" dirty="0">
                <a:solidFill>
                  <a:schemeClr val="accent1"/>
                </a:solidFill>
              </a:rPr>
            </a:br>
            <a:br>
              <a:rPr lang="en-US" sz="2800" b="1" dirty="0">
                <a:solidFill>
                  <a:schemeClr val="accent1"/>
                </a:solidFill>
              </a:rPr>
            </a:br>
            <a:r>
              <a:rPr lang="en-US" sz="2800" b="1" dirty="0">
                <a:solidFill>
                  <a:schemeClr val="accent1"/>
                </a:solidFill>
              </a:rPr>
              <a:t>Facebook: </a:t>
            </a:r>
            <a:r>
              <a:rPr lang="en-US" sz="2800" b="1" dirty="0">
                <a:solidFill>
                  <a:srgbClr val="0563C1"/>
                </a:solidFill>
                <a:hlinkClick r:id="rId4">
                  <a:extLst>
                    <a:ext uri="{A12FA001-AC4F-418D-AE19-62706E023703}">
                      <ahyp:hlinkClr xmlns:ahyp="http://schemas.microsoft.com/office/drawing/2018/hyperlinkcolor" val="tx"/>
                    </a:ext>
                  </a:extLst>
                </a:hlinkClick>
              </a:rPr>
              <a:t>https://www.facebook.com/</a:t>
            </a:r>
            <a:r>
              <a:rPr lang="en-US" sz="2800" b="1" dirty="0">
                <a:solidFill>
                  <a:schemeClr val="accent1"/>
                </a:solidFill>
                <a:hlinkClick r:id="rId4">
                  <a:extLst>
                    <a:ext uri="{A12FA001-AC4F-418D-AE19-62706E023703}">
                      <ahyp:hlinkClr xmlns:ahyp="http://schemas.microsoft.com/office/drawing/2018/hyperlinkcolor" val="tx"/>
                    </a:ext>
                  </a:extLst>
                </a:hlinkClick>
              </a:rPr>
              <a:t>SeniorServicesofAlexandria</a:t>
            </a:r>
            <a:r>
              <a:rPr lang="en-US" sz="2800" b="1" dirty="0">
                <a:solidFill>
                  <a:schemeClr val="accent1"/>
                </a:solidFill>
              </a:rPr>
              <a:t> </a:t>
            </a:r>
            <a:br>
              <a:rPr lang="en-US" sz="2800" b="1" dirty="0">
                <a:solidFill>
                  <a:schemeClr val="accent1"/>
                </a:solidFill>
              </a:rPr>
            </a:br>
            <a:endParaRPr lang="en-US" sz="2800" b="1" dirty="0">
              <a:solidFill>
                <a:schemeClr val="accent1"/>
              </a:solidFill>
            </a:endParaRPr>
          </a:p>
        </p:txBody>
      </p:sp>
      <p:pic>
        <p:nvPicPr>
          <p:cNvPr id="7" name="Picture 6" descr="A picture containing drawing&#10;&#10;Description automatically generated">
            <a:extLst>
              <a:ext uri="{FF2B5EF4-FFF2-40B4-BE49-F238E27FC236}">
                <a16:creationId xmlns:a16="http://schemas.microsoft.com/office/drawing/2014/main" id="{3EE182A8-105C-E274-0DCD-86A40CF41065}"/>
              </a:ext>
            </a:extLst>
          </p:cNvPr>
          <p:cNvPicPr>
            <a:picLocks noChangeAspect="1"/>
          </p:cNvPicPr>
          <p:nvPr/>
        </p:nvPicPr>
        <p:blipFill rotWithShape="1">
          <a:blip r:embed="rId5">
            <a:extLst>
              <a:ext uri="{28A0092B-C50C-407E-A947-70E740481C1C}">
                <a14:useLocalDpi xmlns:a14="http://schemas.microsoft.com/office/drawing/2010/main" val="0"/>
              </a:ext>
            </a:extLst>
          </a:blip>
          <a:srcRect t="6098" r="1" b="1"/>
          <a:stretch/>
        </p:blipFill>
        <p:spPr>
          <a:xfrm>
            <a:off x="8779813" y="5545372"/>
            <a:ext cx="3167743" cy="1018792"/>
          </a:xfrm>
          <a:prstGeom prst="rect">
            <a:avLst/>
          </a:prstGeom>
        </p:spPr>
      </p:pic>
      <p:sp>
        <p:nvSpPr>
          <p:cNvPr id="6" name="Rectangle 5">
            <a:extLst>
              <a:ext uri="{FF2B5EF4-FFF2-40B4-BE49-F238E27FC236}">
                <a16:creationId xmlns:a16="http://schemas.microsoft.com/office/drawing/2014/main" id="{F3A77125-357B-B976-3877-0A7F9DE64DF0}"/>
              </a:ext>
            </a:extLst>
          </p:cNvPr>
          <p:cNvSpPr/>
          <p:nvPr/>
        </p:nvSpPr>
        <p:spPr>
          <a:xfrm>
            <a:off x="0" y="0"/>
            <a:ext cx="12192000" cy="6858000"/>
          </a:xfrm>
          <a:prstGeom prst="rect">
            <a:avLst/>
          </a:prstGeom>
          <a:noFill/>
          <a:ln w="2286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group of people posing for a photo&#10;&#10;AI-generated content may be incorrect.">
            <a:extLst>
              <a:ext uri="{FF2B5EF4-FFF2-40B4-BE49-F238E27FC236}">
                <a16:creationId xmlns:a16="http://schemas.microsoft.com/office/drawing/2014/main" id="{390AA335-6ABD-EA97-4700-F6E80F2520F0}"/>
              </a:ext>
            </a:extLst>
          </p:cNvPr>
          <p:cNvPicPr>
            <a:picLocks noChangeAspect="1"/>
          </p:cNvPicPr>
          <p:nvPr/>
        </p:nvPicPr>
        <p:blipFill>
          <a:blip r:embed="rId6">
            <a:extLst>
              <a:ext uri="{28A0092B-C50C-407E-A947-70E740481C1C}">
                <a14:useLocalDpi xmlns:a14="http://schemas.microsoft.com/office/drawing/2010/main" val="0"/>
              </a:ext>
            </a:extLst>
          </a:blip>
          <a:srcRect t="19333" b="19140"/>
          <a:stretch/>
        </p:blipFill>
        <p:spPr>
          <a:xfrm>
            <a:off x="6814217" y="1481328"/>
            <a:ext cx="4690972" cy="2886194"/>
          </a:xfrm>
          <a:prstGeom prst="rect">
            <a:avLst/>
          </a:prstGeom>
          <a:solidFill>
            <a:srgbClr val="002060"/>
          </a:solidFill>
          <a:ln w="127000" cap="sq">
            <a:solidFill>
              <a:srgbClr val="00206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11295175"/>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3794</TotalTime>
  <Words>725</Words>
  <Application>Microsoft Office PowerPoint</Application>
  <PresentationFormat>Widescreen</PresentationFormat>
  <Paragraphs>66</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Calibri Light</vt:lpstr>
      <vt:lpstr>Office Theme</vt:lpstr>
      <vt:lpstr>Helping Alexandria’s Older Adults Age with Dignity</vt:lpstr>
      <vt:lpstr>Our Programs:</vt:lpstr>
      <vt:lpstr>   Meals on Wheels &amp; Groceries to Go </vt:lpstr>
      <vt:lpstr>              Meals on Wheels  Delivered 7 days a week to homebound seniors 60 and older  The 3 Ways We Do This:  City Subsidized Private Pay Sponsorship Program </vt:lpstr>
      <vt:lpstr>Groceries to Go</vt:lpstr>
      <vt:lpstr> Supplemental Nutritional Assistance Program (SNAP)     </vt:lpstr>
      <vt:lpstr> </vt:lpstr>
      <vt:lpstr> </vt:lpstr>
      <vt:lpstr> </vt:lpstr>
      <vt:lpstr> </vt:lpstr>
      <vt:lpstr> Education and Information</vt:lpstr>
      <vt:lpstr>Community Outreach </vt:lpstr>
      <vt:lpstr>Silver Service Card</vt:lpstr>
      <vt:lpstr>             Contact SSA: Website:  www.seniorservicesalex.org  Telephone:  703-836-4414  Email:  admin@seniorservicesalex.org  Facebook: https://www.facebook.com/SeniorServicesofAlexandria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Alexandria’s Older Adults Age with Dignity</dc:title>
  <dc:creator>Communications</dc:creator>
  <cp:lastModifiedBy>Lindsay Hemphill</cp:lastModifiedBy>
  <cp:revision>67</cp:revision>
  <dcterms:created xsi:type="dcterms:W3CDTF">2020-10-24T23:05:56Z</dcterms:created>
  <dcterms:modified xsi:type="dcterms:W3CDTF">2025-02-20T19:21:46Z</dcterms:modified>
</cp:coreProperties>
</file>