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4" r:id="rId2"/>
  </p:sldMasterIdLst>
  <p:notesMasterIdLst>
    <p:notesMasterId r:id="rId20"/>
  </p:notesMasterIdLst>
  <p:handoutMasterIdLst>
    <p:handoutMasterId r:id="rId21"/>
  </p:handoutMasterIdLst>
  <p:sldIdLst>
    <p:sldId id="263" r:id="rId3"/>
    <p:sldId id="259" r:id="rId4"/>
    <p:sldId id="260" r:id="rId5"/>
    <p:sldId id="261" r:id="rId6"/>
    <p:sldId id="262" r:id="rId7"/>
    <p:sldId id="264" r:id="rId8"/>
    <p:sldId id="265" r:id="rId9"/>
    <p:sldId id="267" r:id="rId10"/>
    <p:sldId id="256" r:id="rId11"/>
    <p:sldId id="270" r:id="rId12"/>
    <p:sldId id="272" r:id="rId13"/>
    <p:sldId id="273" r:id="rId14"/>
    <p:sldId id="274" r:id="rId15"/>
    <p:sldId id="268" r:id="rId16"/>
    <p:sldId id="275" r:id="rId17"/>
    <p:sldId id="276" r:id="rId18"/>
    <p:sldId id="277" r:id="rId1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5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998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7429913-465D-4780-B447-11273F683134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EFC294-626F-4081-92C2-9045CA58B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30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DCB5901-398C-4160-9A4C-26E36D054BFB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3F852DA-1FEB-4FC7-8953-DB9FB7107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676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/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852DA-1FEB-4FC7-8953-DB9FB71075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025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852DA-1FEB-4FC7-8953-DB9FB71075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77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852DA-1FEB-4FC7-8953-DB9FB710759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65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852DA-1FEB-4FC7-8953-DB9FB71075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549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852DA-1FEB-4FC7-8953-DB9FB710759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677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852DA-1FEB-4FC7-8953-DB9FB710759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4802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852DA-1FEB-4FC7-8953-DB9FB710759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61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852DA-1FEB-4FC7-8953-DB9FB71075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470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 userDrawn="1"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cs typeface="Lucida Sans Unicode" pitchFamily="34" charset="0"/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cs typeface="Lucida Sans Unicode" pitchFamily="34" charset="0"/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cs typeface="Lucida Sans Unicode" pitchFamily="34" charset="0"/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cs typeface="Lucida Sans Unicode" pitchFamily="34" charset="0"/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cs typeface="Lucida Sans Unicode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000" b="1" i="0" baseline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rgbClr val="FFFFFF"/>
                </a:solidFill>
                <a:latin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Text Box 5"/>
          <p:cNvSpPr txBox="1">
            <a:spLocks noChangeArrowheads="1"/>
          </p:cNvSpPr>
          <p:nvPr userDrawn="1"/>
        </p:nvSpPr>
        <p:spPr bwMode="auto">
          <a:xfrm>
            <a:off x="0" y="426243"/>
            <a:ext cx="914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prstClr val="white"/>
                </a:solidFill>
                <a:latin typeface="Arial" pitchFamily="34" charset="0"/>
                <a:cs typeface="Lucida Sans Unicode" pitchFamily="34" charset="0"/>
              </a:rPr>
              <a:t>City of Alexandria, Virginia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5542543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598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74320" indent="-274320"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9EE0-C840-4BBB-A8DF-E9D2197043BD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810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cs typeface="Lucida Sans Unicode" pitchFamily="34" charset="0"/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cs typeface="Lucida Sans Unicode" pitchFamily="34" charset="0"/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cs typeface="Lucida Sans Unicode" pitchFamily="34" charset="0"/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cs typeface="Lucida Sans Unicode" pitchFamily="34" charset="0"/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cs typeface="Lucida Sans Unicod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9EE0-C840-4BBB-A8DF-E9D2197043BD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801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4AC58-DAC6-4C87-8BC9-68204C94FF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6C5A22-EFD9-4977-A2A5-0458F5F107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EE3377-E2A6-4F03-813C-0B4077239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8BE5-CB2B-46D0-9E83-646BE27D2422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228A5A-2717-4B2F-87C6-ED2C1C680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7BD2A-323B-4631-9829-B1DDA2F8F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1A595-53FC-495E-B90C-6F2CE3FE4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505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23BBA-6E1C-4D28-9324-6FAA0C0D0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D18844-DD32-422B-BC6A-AFCAD5E55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37798-CFE8-4D02-BA2C-48429EE18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8BE5-CB2B-46D0-9E83-646BE27D2422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7B03A-6C82-4F0D-99B4-F8693416E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37CE6-4C6A-403B-8E8C-ACDFA6F86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1A595-53FC-495E-B90C-6F2CE3FE4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907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2CB5E-6F5C-4F81-ADC1-A95B72FC1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05521A-9802-4C0D-8731-927EE953B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8D701F-86DE-4987-88C1-B4392CD2F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8BE5-CB2B-46D0-9E83-646BE27D2422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54AA7-CC7D-4A30-8E8D-574DE7DF4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16B08-FAEC-4690-A219-2C5A633BA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1A595-53FC-495E-B90C-6F2CE3FE4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587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53BB1-E150-4143-BA9F-362B3619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6F9EF-2FE5-46B0-9A94-2619C78AF0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D4203F-7EAD-4C34-B06C-A133213A8D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7CA39B-040C-4C8A-A372-CB7E01DE4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8BE5-CB2B-46D0-9E83-646BE27D2422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D05D56-C24E-4724-8B65-26BBCC4EC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1550BD-5159-413C-9676-E0B734636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1A595-53FC-495E-B90C-6F2CE3FE4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434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8EED9-9E82-43A1-9C3F-0784F970A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2F310A-58BC-45A9-805B-8A8E2A269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FC79B1-F245-462A-BF88-6D7A887D10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053B41-1B9B-4D5D-8ED6-15826C4B7A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645A1C-EE1C-4385-964D-A4A50D4607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2A7E24-A96A-49C2-884B-B986EC67C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8BE5-CB2B-46D0-9E83-646BE27D2422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80B079-4F5B-449D-BF86-48B49AD9C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913BAA-4F61-43D9-982A-49952F58F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1A595-53FC-495E-B90C-6F2CE3FE4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91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20DD5-58B1-43EB-985B-EBAA3A7F2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113D52-38CF-49C2-B1AC-5922CF8E3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8BE5-CB2B-46D0-9E83-646BE27D2422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DCE229-20C6-446A-939B-63CEB265C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63EC01-9845-4509-B68B-F4209C75E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1A595-53FC-495E-B90C-6F2CE3FE4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837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AA9BF5-AAFA-4A05-ADC7-5268498EA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8BE5-CB2B-46D0-9E83-646BE27D2422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F52804-272B-4A26-85EA-62A36CE7F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F114CE-4163-456F-A27B-85B408D86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1A595-53FC-495E-B90C-6F2CE3FE4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028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992AA-86B8-4F79-BCF4-191A3BDFB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A64EC-CA8C-4E57-A64D-30A44D932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5409EC-B141-4398-8A2F-58FD67187A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406A5-21A2-4861-AAAA-351248810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8BE5-CB2B-46D0-9E83-646BE27D2422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0C2FE0-7C68-47E0-8523-54B91C1FD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36BE26-791D-4FF7-8834-2569A8140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1A595-53FC-495E-B90C-6F2CE3FE4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469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B676B-43E9-47C8-A141-D8B604668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52CD75-9BD5-46FF-AA0F-3CF776E5E0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A12EBA-24AC-4219-B048-155E318788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3412F8-2D32-404E-ACE0-07608516D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8BE5-CB2B-46D0-9E83-646BE27D2422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3B446-F0A5-4C6B-8AB6-7C179B4AA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57F3C4-3FB1-4398-9BFB-62B27E5CA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1A595-53FC-495E-B90C-6F2CE3FE4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549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8D93B-7B41-4900-B04D-B75ED2E5B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8E4B0E-73FC-47E9-A072-5E2700F20F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F5A79-279E-4CB6-8250-C00E12176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8BE5-CB2B-46D0-9E83-646BE27D2422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E37EF-9221-40F4-AB25-06A201C35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8B6357-1368-447C-B5A3-3545F79A4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1A595-53FC-495E-B90C-6F2CE3FE4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4119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85FDB0-DF99-42E4-B0B1-6940B28A71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F34EEA-C28D-43A7-B52D-BA27BF9C09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33ECA-E593-4EE3-9A2B-2A5DA091C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8BE5-CB2B-46D0-9E83-646BE27D2422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78D6D6-EF3A-4E09-819B-96058E397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4828E4-37A8-48AE-8029-95EB1393F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1A595-53FC-495E-B90C-6F2CE3FE4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867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cs typeface="Lucida Sans Unicode" pitchFamily="34" charset="0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cs typeface="Lucida Sans Unicode" pitchFamily="34" charset="0"/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cs typeface="Lucida Sans Unicode" pitchFamily="34" charset="0"/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cs typeface="Lucida Sans Unicode" pitchFamily="34" charset="0"/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cs typeface="Lucida Sans Unicode" pitchFamily="34" charset="0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7239000" cy="12618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aseline="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fld id="{2DF49EE0-C840-4BBB-A8DF-E9D2197043BD}" type="slidenum">
              <a:rPr lang="en-US" smtClean="0">
                <a:solidFill>
                  <a:srgbClr val="073E87"/>
                </a:solidFill>
                <a:cs typeface="Lucida Sans Unicode" pitchFamily="34" charset="0"/>
              </a:rPr>
              <a:pPr/>
              <a:t>‹#›</a:t>
            </a:fld>
            <a:endParaRPr lang="en-US" dirty="0">
              <a:solidFill>
                <a:srgbClr val="073E87"/>
              </a:solidFill>
              <a:cs typeface="Lucida Sans Unicode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021" y="533400"/>
            <a:ext cx="782057" cy="78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603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b="1" i="0" kern="1200" baseline="0">
          <a:solidFill>
            <a:srgbClr val="FFFFFF"/>
          </a:solidFill>
          <a:latin typeface="Arial" pitchFamily="34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Wingdings" pitchFamily="2" charset="2"/>
        <a:buChar char="§"/>
        <a:defRPr sz="2400" kern="1200" baseline="0">
          <a:solidFill>
            <a:schemeClr val="tx2"/>
          </a:solidFill>
          <a:latin typeface="Arial" pitchFamily="34" charset="0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"/>
        <a:defRPr sz="2200" kern="1200" baseline="0">
          <a:solidFill>
            <a:schemeClr val="tx2"/>
          </a:solidFill>
          <a:latin typeface="Arial" pitchFamily="34" charset="0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Wingdings" pitchFamily="2" charset="2"/>
        <a:buChar char="§"/>
        <a:defRPr sz="2000" kern="1200" baseline="0">
          <a:solidFill>
            <a:schemeClr val="tx2"/>
          </a:solidFill>
          <a:latin typeface="Arial" pitchFamily="34" charset="0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800" kern="1200" baseline="0">
          <a:solidFill>
            <a:schemeClr val="tx2"/>
          </a:solidFill>
          <a:latin typeface="Arial" pitchFamily="34" charset="0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Courier New" pitchFamily="49" charset="0"/>
        <a:buChar char="o"/>
        <a:defRPr sz="1600" kern="1200" baseline="0">
          <a:solidFill>
            <a:schemeClr val="tx2"/>
          </a:solidFill>
          <a:latin typeface="Arial" pitchFamily="34" charset="0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B95462-EB07-4358-B0AC-3091A1A6C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C1C2B8-5907-4829-88C2-A781C1980B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DC228-2846-485B-84ED-BED1864D2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D8BE5-CB2B-46D0-9E83-646BE27D2422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704D07-80FB-43C8-A749-1B99AC73E1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C7097-7E45-425F-B5FA-9B620929A4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1A595-53FC-495E-B90C-6F2CE3FE4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188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DAAS@alexandriava.gov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shley.johnson@alexandriava.gov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networkdispatches.wordpress.com/2012/10/09/paratransit-for-mobility-impaired-persons-in-developing-regions-starting-up-and-scaling-up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g"/><Relationship Id="rId4" Type="http://schemas.openxmlformats.org/officeDocument/2006/relationships/hyperlink" Target="https://creativecommons.org/licenses/by-nc/3.0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1196&amp;picture=barbarry-bingo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admin@seniorservicesalex.org" TargetMode="External"/><Relationship Id="rId2" Type="http://schemas.openxmlformats.org/officeDocument/2006/relationships/hyperlink" Target="http://www.seniorservicesalex.org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Overarching goal:  Enable older adults to remain in the community as long as possible</a:t>
            </a:r>
          </a:p>
          <a:p>
            <a:pPr lvl="1"/>
            <a:r>
              <a:rPr lang="en-US" dirty="0"/>
              <a:t>Delay or avoid need for care facility</a:t>
            </a:r>
          </a:p>
          <a:p>
            <a:pPr lvl="1"/>
            <a:r>
              <a:rPr lang="en-US" dirty="0"/>
              <a:t>Delay or avoid leaving Alexandria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Livable Community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9EE0-C840-4BBB-A8DF-E9D2197043BD}" type="slidenum">
              <a:rPr lang="en-US" smtClean="0">
                <a:solidFill>
                  <a:srgbClr val="073E87"/>
                </a:solidFill>
              </a:rPr>
              <a:pPr/>
              <a:t>1</a:t>
            </a:fld>
            <a:endParaRPr lang="en-US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705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5-day per week program, 7:30 a.m. – 5:30 p.m. for City residents age 55 and over </a:t>
            </a:r>
          </a:p>
          <a:p>
            <a:r>
              <a:rPr lang="en-US" dirty="0"/>
              <a:t>Therapeutic recreation</a:t>
            </a:r>
          </a:p>
          <a:p>
            <a:r>
              <a:rPr lang="en-US" dirty="0"/>
              <a:t>Nursing service, including medication monitoring and administration</a:t>
            </a:r>
          </a:p>
          <a:p>
            <a:r>
              <a:rPr lang="en-US" dirty="0"/>
              <a:t>Nutritious noon-time meal and snacks</a:t>
            </a:r>
          </a:p>
          <a:p>
            <a:r>
              <a:rPr lang="en-US" dirty="0"/>
              <a:t>Transportation using the DOT program</a:t>
            </a:r>
          </a:p>
          <a:p>
            <a:r>
              <a:rPr lang="en-US" dirty="0"/>
              <a:t>Supportive services for caregivers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Adult Day Services Center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9EE0-C840-4BBB-A8DF-E9D2197043BD}" type="slidenum">
              <a:rPr lang="en-US" smtClean="0">
                <a:solidFill>
                  <a:srgbClr val="073E87"/>
                </a:solidFill>
              </a:rPr>
              <a:pPr/>
              <a:t>2</a:t>
            </a:fld>
            <a:endParaRPr lang="en-US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565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Investigates suspected abuse, neglect or financial exploitation</a:t>
            </a:r>
          </a:p>
          <a:p>
            <a:pPr lvl="1"/>
            <a:r>
              <a:rPr lang="en-US" dirty="0"/>
              <a:t>Adults age 60 and over</a:t>
            </a:r>
          </a:p>
          <a:p>
            <a:pPr lvl="1"/>
            <a:r>
              <a:rPr lang="en-US" dirty="0"/>
              <a:t>Adults with disabilities, age 18 and over</a:t>
            </a:r>
          </a:p>
          <a:p>
            <a:r>
              <a:rPr lang="en-US" dirty="0"/>
              <a:t>Public encouraged to report suspicion</a:t>
            </a:r>
          </a:p>
          <a:p>
            <a:pPr lvl="1"/>
            <a:r>
              <a:rPr lang="en-US" dirty="0"/>
              <a:t>Identity of reporters remains confidential</a:t>
            </a:r>
          </a:p>
          <a:p>
            <a:pPr lvl="1"/>
            <a:r>
              <a:rPr lang="en-US" dirty="0"/>
              <a:t>People can reject offer of help from APS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Adult Protective Services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9EE0-C840-4BBB-A8DF-E9D2197043BD}" type="slidenum">
              <a:rPr lang="en-US" smtClean="0">
                <a:solidFill>
                  <a:srgbClr val="073E87"/>
                </a:solidFill>
              </a:rPr>
              <a:pPr/>
              <a:t>3</a:t>
            </a:fld>
            <a:endParaRPr lang="en-US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62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Care coordination for older adults and adults with disabilities </a:t>
            </a:r>
          </a:p>
          <a:p>
            <a:pPr lvl="1"/>
            <a:r>
              <a:rPr lang="en-US" sz="2000" dirty="0"/>
              <a:t>Require on-going services</a:t>
            </a:r>
          </a:p>
          <a:p>
            <a:pPr lvl="1"/>
            <a:r>
              <a:rPr lang="en-US" sz="2000" dirty="0"/>
              <a:t>Meet income guidelines – at or below 50% of the Virginia median income </a:t>
            </a:r>
          </a:p>
          <a:p>
            <a:r>
              <a:rPr lang="en-US" sz="2000" dirty="0"/>
              <a:t>Community Based Services – personal care services</a:t>
            </a:r>
          </a:p>
          <a:p>
            <a:r>
              <a:rPr lang="en-US" sz="2000" dirty="0"/>
              <a:t>Personal Emergency Response System</a:t>
            </a:r>
          </a:p>
          <a:p>
            <a:r>
              <a:rPr lang="en-US" sz="2000" dirty="0"/>
              <a:t>Options Counseling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Adult Supportive Services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9EE0-C840-4BBB-A8DF-E9D2197043BD}" type="slidenum">
              <a:rPr lang="en-US" smtClean="0">
                <a:solidFill>
                  <a:srgbClr val="073E87"/>
                </a:solidFill>
              </a:rPr>
              <a:pPr/>
              <a:t>4</a:t>
            </a:fld>
            <a:endParaRPr lang="en-US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08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Assessments</a:t>
            </a:r>
          </a:p>
          <a:p>
            <a:r>
              <a:rPr lang="en-US" dirty="0"/>
              <a:t>Emergency intervention</a:t>
            </a:r>
          </a:p>
          <a:p>
            <a:r>
              <a:rPr lang="en-US" dirty="0"/>
              <a:t>Counseling and therapy</a:t>
            </a:r>
          </a:p>
          <a:p>
            <a:r>
              <a:rPr lang="en-US" dirty="0"/>
              <a:t>Make home visits with Adult Protective Services, as needed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Older Adult Mental Health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9EE0-C840-4BBB-A8DF-E9D2197043BD}" type="slidenum">
              <a:rPr lang="en-US" smtClean="0">
                <a:solidFill>
                  <a:srgbClr val="073E87"/>
                </a:solidFill>
              </a:rPr>
              <a:pPr/>
              <a:t>5</a:t>
            </a:fld>
            <a:endParaRPr lang="en-US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454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Guardianship – Conservatorship Program</a:t>
            </a:r>
          </a:p>
          <a:p>
            <a:r>
              <a:rPr lang="en-US" dirty="0"/>
              <a:t>VICAP [Virginia Insurance Counseling and Assistance Program]</a:t>
            </a:r>
          </a:p>
          <a:p>
            <a:pPr lvl="1"/>
            <a:r>
              <a:rPr lang="en-US" dirty="0"/>
              <a:t>Provides Counseling for Medicare Issues, Part D Enrollment</a:t>
            </a:r>
          </a:p>
          <a:p>
            <a:pPr lvl="1"/>
            <a:r>
              <a:rPr lang="en-US" dirty="0"/>
              <a:t>Volunteer Opportunities; VICAP &amp; Guardianship</a:t>
            </a:r>
          </a:p>
          <a:p>
            <a:r>
              <a:rPr lang="en-US" dirty="0"/>
              <a:t>Transportation to and from the Senior Centers plus some Grocery Shopping</a:t>
            </a:r>
          </a:p>
          <a:p>
            <a:r>
              <a:rPr lang="en-US" dirty="0"/>
              <a:t>Seniors Farmers Market (June 1-Sept 30)</a:t>
            </a:r>
          </a:p>
          <a:p>
            <a:r>
              <a:rPr lang="en-US" dirty="0"/>
              <a:t>Senior Cool Care(May-October)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Services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9EE0-C840-4BBB-A8DF-E9D2197043BD}" type="slidenum">
              <a:rPr lang="en-US" smtClean="0">
                <a:solidFill>
                  <a:srgbClr val="073E87"/>
                </a:solidFill>
              </a:rPr>
              <a:pPr/>
              <a:t>6</a:t>
            </a:fld>
            <a:endParaRPr lang="en-US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19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675467"/>
            <a:ext cx="7509933" cy="3450696"/>
          </a:xfrm>
        </p:spPr>
        <p:txBody>
          <a:bodyPr>
            <a:normAutofit/>
          </a:bodyPr>
          <a:lstStyle/>
          <a:p>
            <a:r>
              <a:rPr lang="en-US" sz="2200" dirty="0"/>
              <a:t>Legal Services of Northern Virginia</a:t>
            </a:r>
          </a:p>
          <a:p>
            <a:r>
              <a:rPr lang="en-US" sz="2200" dirty="0"/>
              <a:t>Northern Virginia Long-term Care Ombudsman</a:t>
            </a:r>
          </a:p>
          <a:p>
            <a:r>
              <a:rPr lang="en-US" sz="2200" dirty="0"/>
              <a:t>Liquid Nutritional Supplement</a:t>
            </a:r>
          </a:p>
          <a:p>
            <a:r>
              <a:rPr lang="en-US" sz="2200" dirty="0"/>
              <a:t>Birmingham Green Nursing Home &amp; Assisted Living</a:t>
            </a:r>
          </a:p>
          <a:p>
            <a:r>
              <a:rPr lang="en-US" sz="2200" dirty="0"/>
              <a:t>Senior Centers @ Charles Houston and St. Martin de </a:t>
            </a:r>
            <a:r>
              <a:rPr lang="en-US" sz="2200" dirty="0" err="1"/>
              <a:t>Porres</a:t>
            </a:r>
            <a:r>
              <a:rPr lang="en-US" sz="2200" dirty="0"/>
              <a:t> </a:t>
            </a:r>
            <a:endParaRPr lang="en-US" sz="2000" dirty="0"/>
          </a:p>
          <a:p>
            <a:r>
              <a:rPr lang="en-US" sz="2200" dirty="0"/>
              <a:t>Meals on Wheels</a:t>
            </a:r>
          </a:p>
          <a:p>
            <a:r>
              <a:rPr lang="en-US" sz="2200" dirty="0"/>
              <a:t>Senior Taxi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9EE0-C840-4BBB-A8DF-E9D2197043BD}" type="slidenum">
              <a:rPr lang="en-US" smtClean="0">
                <a:solidFill>
                  <a:srgbClr val="073E87"/>
                </a:solidFill>
              </a:rPr>
              <a:pPr/>
              <a:t>7</a:t>
            </a:fld>
            <a:endParaRPr lang="en-US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602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514600"/>
            <a:ext cx="7408333" cy="3611563"/>
          </a:xfrm>
        </p:spPr>
        <p:txBody>
          <a:bodyPr/>
          <a:lstStyle/>
          <a:p>
            <a:r>
              <a:rPr lang="en-US"/>
              <a:t>Division of Aging and Adult Services</a:t>
            </a:r>
          </a:p>
          <a:p>
            <a:pPr lvl="1"/>
            <a:r>
              <a:rPr lang="en-US"/>
              <a:t>4850 Mark Center Dr.</a:t>
            </a:r>
          </a:p>
          <a:p>
            <a:pPr lvl="1"/>
            <a:r>
              <a:rPr lang="en-US"/>
              <a:t>9</a:t>
            </a:r>
            <a:r>
              <a:rPr lang="en-US" baseline="30000"/>
              <a:t>th</a:t>
            </a:r>
            <a:r>
              <a:rPr lang="en-US"/>
              <a:t> Floor</a:t>
            </a:r>
          </a:p>
          <a:p>
            <a:pPr lvl="1"/>
            <a:r>
              <a:rPr lang="en-US"/>
              <a:t>Alexandria, VA  22311</a:t>
            </a:r>
          </a:p>
          <a:p>
            <a:pPr lvl="1"/>
            <a:r>
              <a:rPr lang="en-US"/>
              <a:t>703-746-5999</a:t>
            </a:r>
          </a:p>
          <a:p>
            <a:pPr lvl="1"/>
            <a:r>
              <a:rPr lang="en-US">
                <a:hlinkClick r:id="rId3"/>
              </a:rPr>
              <a:t>DAAS@alexandriava.gov</a:t>
            </a:r>
            <a:endParaRPr lang="en-US"/>
          </a:p>
          <a:p>
            <a:r>
              <a:rPr lang="en-US"/>
              <a:t>Ashley Johnson </a:t>
            </a:r>
          </a:p>
          <a:p>
            <a:r>
              <a:rPr lang="en-US" sz="2200">
                <a:hlinkClick r:id="rId4"/>
              </a:rPr>
              <a:t>Ashley.johnson@alexandriava.gov</a:t>
            </a:r>
            <a:endParaRPr lang="en-US" sz="220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 More Information</a:t>
            </a:r>
            <a:br>
              <a:rPr lang="en-US"/>
            </a:br>
            <a:r>
              <a:rPr lang="en-US"/>
              <a:t>about Services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9EE0-C840-4BBB-A8DF-E9D2197043BD}" type="slidenum">
              <a:rPr lang="en-US" smtClean="0">
                <a:solidFill>
                  <a:srgbClr val="073E87"/>
                </a:solidFill>
              </a:rPr>
              <a:pPr/>
              <a:t>8</a:t>
            </a:fld>
            <a:endParaRPr lang="en-US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540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0BCAE-BE58-4A57-9B6D-0C87A0405F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5939" y="2825757"/>
            <a:ext cx="7475220" cy="1500184"/>
          </a:xfrm>
        </p:spPr>
        <p:txBody>
          <a:bodyPr>
            <a:normAutofit/>
          </a:bodyPr>
          <a:lstStyle/>
          <a:p>
            <a:r>
              <a:rPr lang="en-US" sz="4350" b="1" dirty="0">
                <a:solidFill>
                  <a:srgbClr val="002060"/>
                </a:solidFill>
              </a:rPr>
              <a:t>Helping Alexandria’s Older Adults Age with Dignity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56F5FE-3748-4FC3-90E1-9505097544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2148" y="5206867"/>
            <a:ext cx="6575895" cy="330617"/>
          </a:xfrm>
        </p:spPr>
        <p:txBody>
          <a:bodyPr>
            <a:normAutofit/>
          </a:bodyPr>
          <a:lstStyle/>
          <a:p>
            <a:r>
              <a:rPr lang="en-US" sz="1500" dirty="0">
                <a:solidFill>
                  <a:schemeClr val="accent1"/>
                </a:solidFill>
              </a:rPr>
              <a:t>October 16, 2024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0A4713D5-8E47-4F66-9E53-2584E1F1FE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8" r="1" b="1"/>
          <a:stretch/>
        </p:blipFill>
        <p:spPr>
          <a:xfrm>
            <a:off x="2437729" y="1160461"/>
            <a:ext cx="4264733" cy="13716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5FB17FD-4121-D571-CEE1-DA69E620EB62}"/>
              </a:ext>
            </a:extLst>
          </p:cNvPr>
          <p:cNvSpPr/>
          <p:nvPr/>
        </p:nvSpPr>
        <p:spPr>
          <a:xfrm>
            <a:off x="0" y="857250"/>
            <a:ext cx="9144000" cy="5143500"/>
          </a:xfrm>
          <a:prstGeom prst="rect">
            <a:avLst/>
          </a:prstGeom>
          <a:noFill/>
          <a:ln w="2286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80969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0BCAE-BE58-4A57-9B6D-0C87A0405F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080" y="1506777"/>
            <a:ext cx="4536116" cy="3509503"/>
          </a:xfrm>
        </p:spPr>
        <p:txBody>
          <a:bodyPr>
            <a:normAutofit fontScale="90000"/>
          </a:bodyPr>
          <a:lstStyle/>
          <a:p>
            <a:br>
              <a:rPr lang="en-US" sz="2700" b="1" dirty="0">
                <a:solidFill>
                  <a:schemeClr val="accent1"/>
                </a:solidFill>
              </a:rPr>
            </a:br>
            <a:br>
              <a:rPr lang="en-US" sz="2700" b="1" dirty="0">
                <a:solidFill>
                  <a:schemeClr val="accent1"/>
                </a:solidFill>
              </a:rPr>
            </a:br>
            <a:br>
              <a:rPr lang="en-US" sz="2700" b="1" dirty="0">
                <a:solidFill>
                  <a:schemeClr val="accent1"/>
                </a:solidFill>
              </a:rPr>
            </a:br>
            <a:br>
              <a:rPr lang="en-US" sz="2700" b="1" dirty="0">
                <a:solidFill>
                  <a:schemeClr val="accent1"/>
                </a:solidFill>
              </a:rPr>
            </a:br>
            <a:br>
              <a:rPr lang="en-US" sz="2700" b="1" dirty="0">
                <a:solidFill>
                  <a:schemeClr val="accent1"/>
                </a:solidFill>
              </a:rPr>
            </a:br>
            <a:br>
              <a:rPr lang="en-US" sz="2700" b="1" dirty="0">
                <a:solidFill>
                  <a:schemeClr val="accent1"/>
                </a:solidFill>
              </a:rPr>
            </a:br>
            <a:br>
              <a:rPr lang="en-US" sz="2700" b="1" dirty="0">
                <a:solidFill>
                  <a:schemeClr val="accent1"/>
                </a:solidFill>
              </a:rPr>
            </a:br>
            <a:br>
              <a:rPr lang="en-US" sz="2700" b="1" dirty="0">
                <a:solidFill>
                  <a:schemeClr val="accent1"/>
                </a:solidFill>
              </a:rPr>
            </a:br>
            <a:br>
              <a:rPr lang="en-US" sz="2700" b="1" dirty="0">
                <a:solidFill>
                  <a:schemeClr val="accent1"/>
                </a:solidFill>
              </a:rPr>
            </a:br>
            <a:br>
              <a:rPr lang="en-US" sz="2700" b="1" dirty="0">
                <a:solidFill>
                  <a:schemeClr val="accent1"/>
                </a:solidFill>
              </a:rPr>
            </a:br>
            <a:br>
              <a:rPr lang="en-US" sz="2700" b="1" dirty="0">
                <a:solidFill>
                  <a:schemeClr val="accent1"/>
                </a:solidFill>
              </a:rPr>
            </a:br>
            <a:br>
              <a:rPr lang="en-US" sz="2700" b="1" dirty="0">
                <a:solidFill>
                  <a:schemeClr val="accent1"/>
                </a:solidFill>
              </a:rPr>
            </a:br>
            <a:br>
              <a:rPr lang="en-US" sz="2700" b="1" dirty="0">
                <a:solidFill>
                  <a:schemeClr val="accent1"/>
                </a:solidFill>
              </a:rPr>
            </a:br>
            <a:br>
              <a:rPr lang="en-US" sz="2700" b="1" dirty="0">
                <a:solidFill>
                  <a:schemeClr val="accent1"/>
                </a:solidFill>
              </a:rPr>
            </a:br>
            <a:r>
              <a:rPr lang="en-US" sz="3975" b="1" u="sng" dirty="0">
                <a:solidFill>
                  <a:srgbClr val="00B050"/>
                </a:solidFill>
              </a:rPr>
              <a:t>Meals on Wheels</a:t>
            </a:r>
            <a:br>
              <a:rPr lang="en-US" sz="3975" b="1" u="sng" dirty="0">
                <a:solidFill>
                  <a:srgbClr val="00B0F0"/>
                </a:solidFill>
              </a:rPr>
            </a:br>
            <a:br>
              <a:rPr lang="en-US" sz="3975" b="1" u="sng" dirty="0">
                <a:solidFill>
                  <a:srgbClr val="00B0F0"/>
                </a:solidFill>
              </a:rPr>
            </a:br>
            <a:r>
              <a:rPr lang="en-US" sz="2700" b="1" dirty="0">
                <a:solidFill>
                  <a:srgbClr val="0070C0"/>
                </a:solidFill>
              </a:rPr>
              <a:t>Delivered 7 days a week to homebound seniors 60 and older</a:t>
            </a:r>
            <a:br>
              <a:rPr lang="en-US" sz="2700" b="1" dirty="0">
                <a:solidFill>
                  <a:srgbClr val="0070C0"/>
                </a:solidFill>
              </a:rPr>
            </a:br>
            <a:br>
              <a:rPr lang="en-US" sz="2700" b="1" dirty="0">
                <a:solidFill>
                  <a:srgbClr val="0070C0"/>
                </a:solidFill>
              </a:rPr>
            </a:br>
            <a:r>
              <a:rPr lang="en-US" sz="2700" b="1" dirty="0">
                <a:solidFill>
                  <a:srgbClr val="0070C0"/>
                </a:solidFill>
              </a:rPr>
              <a:t>City Subsidized</a:t>
            </a:r>
            <a:br>
              <a:rPr lang="en-US" sz="2700" b="1" dirty="0">
                <a:solidFill>
                  <a:srgbClr val="0070C0"/>
                </a:solidFill>
              </a:rPr>
            </a:br>
            <a:r>
              <a:rPr lang="en-US" sz="2700" b="1" dirty="0">
                <a:solidFill>
                  <a:srgbClr val="0070C0"/>
                </a:solidFill>
              </a:rPr>
              <a:t>Private Pay</a:t>
            </a:r>
            <a:br>
              <a:rPr lang="en-US" sz="2700" b="1" dirty="0">
                <a:solidFill>
                  <a:srgbClr val="0070C0"/>
                </a:solidFill>
              </a:rPr>
            </a:br>
            <a:r>
              <a:rPr lang="en-US" sz="2700" b="1" dirty="0">
                <a:solidFill>
                  <a:srgbClr val="0070C0"/>
                </a:solidFill>
              </a:rPr>
              <a:t>Sponsorship Program</a:t>
            </a:r>
            <a:br>
              <a:rPr lang="en-US" sz="2325" b="1" dirty="0">
                <a:solidFill>
                  <a:schemeClr val="accent1"/>
                </a:solidFill>
              </a:rPr>
            </a:br>
            <a:endParaRPr lang="en-US" sz="2325" b="1" dirty="0">
              <a:solidFill>
                <a:schemeClr val="accent1"/>
              </a:solidFill>
            </a:endParaRP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8661E397-AB33-4C94-94B6-BAA7AD4A84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8" r="1" b="1"/>
          <a:stretch/>
        </p:blipFill>
        <p:spPr>
          <a:xfrm>
            <a:off x="6584860" y="5016279"/>
            <a:ext cx="2375807" cy="7640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9E01515-C422-464D-EC58-6E580E4AD3ED}"/>
              </a:ext>
            </a:extLst>
          </p:cNvPr>
          <p:cNvSpPr/>
          <p:nvPr/>
        </p:nvSpPr>
        <p:spPr>
          <a:xfrm>
            <a:off x="0" y="857250"/>
            <a:ext cx="9144000" cy="5143500"/>
          </a:xfrm>
          <a:prstGeom prst="rect">
            <a:avLst/>
          </a:prstGeom>
          <a:noFill/>
          <a:ln w="2286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Picture 6" descr="A person and person holding a sign&#10;&#10;Description automatically generated">
            <a:extLst>
              <a:ext uri="{FF2B5EF4-FFF2-40B4-BE49-F238E27FC236}">
                <a16:creationId xmlns:a16="http://schemas.microsoft.com/office/drawing/2014/main" id="{1E54F7D7-E373-2A9F-0E56-6B5C1C93E9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276" y="1711119"/>
            <a:ext cx="3079102" cy="307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902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90B8A7B-7F03-323F-4644-2F41BD38D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2667" y="857251"/>
            <a:ext cx="6858000" cy="1243619"/>
          </a:xfrm>
        </p:spPr>
        <p:txBody>
          <a:bodyPr>
            <a:normAutofit/>
          </a:bodyPr>
          <a:lstStyle/>
          <a:p>
            <a:r>
              <a:rPr lang="en-US" sz="3600" b="1" u="sng" dirty="0">
                <a:solidFill>
                  <a:srgbClr val="00B050"/>
                </a:solidFill>
              </a:rPr>
              <a:t>Groceries to Go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A0B30-2EF0-D3C0-4ED7-68E6FAD626A7}"/>
              </a:ext>
            </a:extLst>
          </p:cNvPr>
          <p:cNvSpPr txBox="1"/>
          <p:nvPr/>
        </p:nvSpPr>
        <p:spPr>
          <a:xfrm>
            <a:off x="3184072" y="2508334"/>
            <a:ext cx="4816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2400" b="1" dirty="0">
                <a:solidFill>
                  <a:srgbClr val="4472C4"/>
                </a:solidFill>
                <a:latin typeface="Calibri Light" panose="020F0302020204030204"/>
              </a:rPr>
              <a:t>Volunteers deliver groceries ordered by phone or email to older adults who find shopping difficult. </a:t>
            </a:r>
            <a:br>
              <a:rPr lang="en-US" sz="1350" b="1" dirty="0">
                <a:solidFill>
                  <a:srgbClr val="4472C4"/>
                </a:solidFill>
                <a:latin typeface="Calibri Light" panose="020F0302020204030204"/>
              </a:rPr>
            </a:br>
            <a:r>
              <a:rPr lang="en-US" sz="2400" b="1" dirty="0">
                <a:solidFill>
                  <a:srgbClr val="4472C4"/>
                </a:solidFill>
                <a:latin typeface="Calibri Light" panose="020F0302020204030204"/>
              </a:rPr>
              <a:t>Choice of Giant, Harris Teeter, Safeway</a:t>
            </a:r>
            <a:br>
              <a:rPr lang="en-US" sz="2400" b="1" dirty="0">
                <a:solidFill>
                  <a:srgbClr val="4472C4"/>
                </a:solidFill>
                <a:latin typeface="Calibri Light" panose="020F0302020204030204"/>
              </a:rPr>
            </a:br>
            <a:r>
              <a:rPr lang="en-US" sz="2400" b="1" dirty="0">
                <a:solidFill>
                  <a:srgbClr val="4472C4"/>
                </a:solidFill>
                <a:latin typeface="Calibri Light" panose="020F0302020204030204"/>
              </a:rPr>
              <a:t>Volunteer Shops Every Two Weeks</a:t>
            </a:r>
            <a:br>
              <a:rPr lang="en-US" sz="2400" b="1" dirty="0">
                <a:solidFill>
                  <a:srgbClr val="4472C4"/>
                </a:solidFill>
                <a:latin typeface="Calibri Light" panose="020F0302020204030204"/>
              </a:rPr>
            </a:br>
            <a:r>
              <a:rPr lang="en-US" sz="2400" b="1" dirty="0">
                <a:solidFill>
                  <a:srgbClr val="4472C4"/>
                </a:solidFill>
                <a:latin typeface="Calibri Light" panose="020F0302020204030204"/>
              </a:rPr>
              <a:t>No Delivery Fee, No Minimum Order</a:t>
            </a:r>
            <a:endParaRPr lang="en-US" sz="2400" dirty="0">
              <a:solidFill>
                <a:prstClr val="black"/>
              </a:solidFill>
              <a:latin typeface="Calibri Light" panose="020F0302020204030204"/>
            </a:endParaRP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1255C9B2-51D4-B753-66AD-88B6889ADE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8" r="1" b="1"/>
          <a:stretch/>
        </p:blipFill>
        <p:spPr>
          <a:xfrm>
            <a:off x="6584860" y="5016279"/>
            <a:ext cx="2375807" cy="76409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D6C584F-4408-D8DD-37D9-045821C99159}"/>
              </a:ext>
            </a:extLst>
          </p:cNvPr>
          <p:cNvSpPr/>
          <p:nvPr/>
        </p:nvSpPr>
        <p:spPr>
          <a:xfrm>
            <a:off x="0" y="857250"/>
            <a:ext cx="9144000" cy="5143500"/>
          </a:xfrm>
          <a:prstGeom prst="rect">
            <a:avLst/>
          </a:prstGeom>
          <a:noFill/>
          <a:ln w="2286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Picture 4" descr="A person holding a shopping cart full of items&#10;&#10;Description automatically generated">
            <a:extLst>
              <a:ext uri="{FF2B5EF4-FFF2-40B4-BE49-F238E27FC236}">
                <a16:creationId xmlns:a16="http://schemas.microsoft.com/office/drawing/2014/main" id="{DD3E3B7C-A314-8D4D-A7BD-A2872EDAFE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24" y="2138506"/>
            <a:ext cx="2273399" cy="302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978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0BCAE-BE58-4A57-9B6D-0C87A0405F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2485" y="2378869"/>
            <a:ext cx="7475220" cy="2856638"/>
          </a:xfrm>
        </p:spPr>
        <p:txBody>
          <a:bodyPr>
            <a:normAutofit/>
          </a:bodyPr>
          <a:lstStyle/>
          <a:p>
            <a:br>
              <a:rPr lang="en-US" sz="2700" b="1" dirty="0">
                <a:solidFill>
                  <a:schemeClr val="accent1"/>
                </a:solidFill>
              </a:rPr>
            </a:br>
            <a:endParaRPr lang="en-US" sz="2325" dirty="0">
              <a:solidFill>
                <a:schemeClr val="accent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56F5FE-3748-4FC3-90E1-9505097544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94121" y="1465057"/>
            <a:ext cx="5240309" cy="3551222"/>
          </a:xfrm>
        </p:spPr>
        <p:txBody>
          <a:bodyPr>
            <a:normAutofit/>
          </a:bodyPr>
          <a:lstStyle/>
          <a:p>
            <a:r>
              <a:rPr lang="en-US" sz="4200" b="1" u="sng" dirty="0">
                <a:solidFill>
                  <a:srgbClr val="00B0F0"/>
                </a:solidFill>
                <a:latin typeface="+mj-lt"/>
              </a:rPr>
              <a:t>Companionship</a:t>
            </a:r>
          </a:p>
          <a:p>
            <a:endParaRPr lang="en-US" sz="3600" u="sng" dirty="0">
              <a:solidFill>
                <a:schemeClr val="accent1"/>
              </a:solidFill>
            </a:endParaRPr>
          </a:p>
          <a:p>
            <a:r>
              <a:rPr lang="en-US" sz="2850" b="1" dirty="0">
                <a:solidFill>
                  <a:schemeClr val="accent1"/>
                </a:solidFill>
              </a:rPr>
              <a:t>Friendly Visitor Program</a:t>
            </a:r>
          </a:p>
          <a:p>
            <a:endParaRPr lang="en-US" sz="2400" b="1" dirty="0">
              <a:solidFill>
                <a:schemeClr val="accent1"/>
              </a:solidFill>
            </a:endParaRPr>
          </a:p>
          <a:p>
            <a:r>
              <a:rPr lang="en-US" sz="2625" b="1" dirty="0">
                <a:solidFill>
                  <a:schemeClr val="accent1"/>
                </a:solidFill>
                <a:latin typeface="+mj-lt"/>
              </a:rPr>
              <a:t>Volunteers matched with socially isolated older adults for weekly visits</a:t>
            </a:r>
          </a:p>
          <a:p>
            <a:endParaRPr lang="en-US" sz="2400" b="1" dirty="0">
              <a:solidFill>
                <a:schemeClr val="accent1"/>
              </a:solidFill>
              <a:latin typeface="+mj-lt"/>
            </a:endParaRPr>
          </a:p>
          <a:p>
            <a:endParaRPr lang="en-US" sz="2400" dirty="0">
              <a:solidFill>
                <a:schemeClr val="accent1"/>
              </a:solidFill>
            </a:endParaRP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35C9B8D-BE7D-C6DC-349F-F51F6FF574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8" r="1" b="1"/>
          <a:stretch/>
        </p:blipFill>
        <p:spPr>
          <a:xfrm>
            <a:off x="6584860" y="5016279"/>
            <a:ext cx="2375807" cy="7640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81626F4-C058-F64A-38F5-C1B18D227D70}"/>
              </a:ext>
            </a:extLst>
          </p:cNvPr>
          <p:cNvSpPr/>
          <p:nvPr/>
        </p:nvSpPr>
        <p:spPr>
          <a:xfrm>
            <a:off x="0" y="857250"/>
            <a:ext cx="9144000" cy="5143500"/>
          </a:xfrm>
          <a:prstGeom prst="rect">
            <a:avLst/>
          </a:prstGeom>
          <a:noFill/>
          <a:ln w="2286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4854A03-E360-DD04-ABDD-AD39655AD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50" y="1787426"/>
            <a:ext cx="2480150" cy="1905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51453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0BCAE-BE58-4A57-9B6D-0C87A0405F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2485" y="2378869"/>
            <a:ext cx="7475220" cy="2856638"/>
          </a:xfrm>
        </p:spPr>
        <p:txBody>
          <a:bodyPr>
            <a:normAutofit/>
          </a:bodyPr>
          <a:lstStyle/>
          <a:p>
            <a:br>
              <a:rPr lang="en-US" sz="2700" b="1" dirty="0">
                <a:solidFill>
                  <a:schemeClr val="accent1"/>
                </a:solidFill>
              </a:rPr>
            </a:br>
            <a:endParaRPr lang="en-US" sz="2325" dirty="0">
              <a:solidFill>
                <a:schemeClr val="accent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56F5FE-3748-4FC3-90E1-9505097544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6869" y="1371742"/>
            <a:ext cx="3981173" cy="3065746"/>
          </a:xfrm>
        </p:spPr>
        <p:txBody>
          <a:bodyPr>
            <a:normAutofit fontScale="92500" lnSpcReduction="10000"/>
          </a:bodyPr>
          <a:lstStyle/>
          <a:p>
            <a:r>
              <a:rPr lang="en-US" sz="3600" b="1" u="sng" dirty="0" err="1">
                <a:solidFill>
                  <a:srgbClr val="00B0F0"/>
                </a:solidFill>
                <a:latin typeface="+mj-lt"/>
              </a:rPr>
              <a:t>Animeals</a:t>
            </a:r>
            <a:r>
              <a:rPr lang="en-US" sz="3600" b="1" u="sng" dirty="0">
                <a:solidFill>
                  <a:srgbClr val="00B0F0"/>
                </a:solidFill>
                <a:latin typeface="+mj-lt"/>
              </a:rPr>
              <a:t> on Wheels</a:t>
            </a:r>
          </a:p>
          <a:p>
            <a:endParaRPr lang="en-US" sz="3600" u="sng" dirty="0">
              <a:solidFill>
                <a:schemeClr val="accent1"/>
              </a:solidFill>
            </a:endParaRPr>
          </a:p>
          <a:p>
            <a:r>
              <a:rPr lang="en-US" sz="2400" b="1" dirty="0">
                <a:solidFill>
                  <a:schemeClr val="accent1"/>
                </a:solidFill>
                <a:latin typeface="+mj-lt"/>
              </a:rPr>
              <a:t>Delivery of pet food to pets of low-income </a:t>
            </a:r>
            <a:br>
              <a:rPr lang="en-US" sz="2400" b="1" dirty="0">
                <a:solidFill>
                  <a:schemeClr val="accent1"/>
                </a:solidFill>
                <a:latin typeface="+mj-lt"/>
              </a:rPr>
            </a:br>
            <a:r>
              <a:rPr lang="en-US" sz="2400" b="1" dirty="0">
                <a:solidFill>
                  <a:schemeClr val="accent1"/>
                </a:solidFill>
                <a:latin typeface="+mj-lt"/>
              </a:rPr>
              <a:t>older adults.  </a:t>
            </a:r>
          </a:p>
          <a:p>
            <a:r>
              <a:rPr lang="en-US" sz="2400" b="1" dirty="0">
                <a:solidFill>
                  <a:schemeClr val="accent1"/>
                </a:solidFill>
                <a:latin typeface="+mj-lt"/>
              </a:rPr>
              <a:t>Partnership with Animal Welfare League of Alexandria delivering pet food once a month</a:t>
            </a: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68B2E33B-7AE0-0328-6A0A-A161D48E02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8" r="1" b="1"/>
          <a:stretch/>
        </p:blipFill>
        <p:spPr>
          <a:xfrm>
            <a:off x="6584860" y="5016279"/>
            <a:ext cx="2375807" cy="76409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9CF261C-867E-4E4C-E0BA-558C8EB42A13}"/>
              </a:ext>
            </a:extLst>
          </p:cNvPr>
          <p:cNvSpPr/>
          <p:nvPr/>
        </p:nvSpPr>
        <p:spPr>
          <a:xfrm>
            <a:off x="0" y="857250"/>
            <a:ext cx="9144000" cy="5143500"/>
          </a:xfrm>
          <a:prstGeom prst="rect">
            <a:avLst/>
          </a:prstGeom>
          <a:noFill/>
          <a:ln w="2286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69D5D2-64A4-11D0-00A2-F099B35FC2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7869" y="2375405"/>
            <a:ext cx="3009122" cy="20688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520176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0BCAE-BE58-4A57-9B6D-0C87A0405F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2485" y="2378869"/>
            <a:ext cx="7475220" cy="2856638"/>
          </a:xfrm>
        </p:spPr>
        <p:txBody>
          <a:bodyPr>
            <a:normAutofit/>
          </a:bodyPr>
          <a:lstStyle/>
          <a:p>
            <a:br>
              <a:rPr lang="en-US" sz="2700" b="1" dirty="0">
                <a:solidFill>
                  <a:schemeClr val="accent1"/>
                </a:solidFill>
              </a:rPr>
            </a:br>
            <a:endParaRPr lang="en-US" sz="2325" dirty="0">
              <a:solidFill>
                <a:schemeClr val="accent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56F5FE-3748-4FC3-90E1-9505097544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270" y="1622493"/>
            <a:ext cx="5730843" cy="3065746"/>
          </a:xfrm>
        </p:spPr>
        <p:txBody>
          <a:bodyPr>
            <a:normAutofit fontScale="92500" lnSpcReduction="10000"/>
          </a:bodyPr>
          <a:lstStyle/>
          <a:p>
            <a:r>
              <a:rPr lang="en-US" sz="4200" b="1" u="sng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Transportation</a:t>
            </a:r>
          </a:p>
          <a:p>
            <a:endParaRPr lang="en-US" sz="3600" u="sng" dirty="0">
              <a:solidFill>
                <a:schemeClr val="accent1"/>
              </a:solidFill>
            </a:endParaRPr>
          </a:p>
          <a:p>
            <a:r>
              <a:rPr lang="en-US" sz="2850" b="1" dirty="0">
                <a:solidFill>
                  <a:schemeClr val="accent1"/>
                </a:solidFill>
              </a:rPr>
              <a:t>DOT Paratransit 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accent1"/>
                </a:solidFill>
                <a:latin typeface="+mj-lt"/>
              </a:rPr>
              <a:t>Provides transportation for persons who find it difficult to use public transportation. SSA manages the reservations for client</a:t>
            </a:r>
          </a:p>
          <a:p>
            <a:endParaRPr lang="en-US" sz="2400" dirty="0">
              <a:solidFill>
                <a:schemeClr val="accent1"/>
              </a:solidFill>
            </a:endParaRPr>
          </a:p>
        </p:txBody>
      </p:sp>
      <p:pic>
        <p:nvPicPr>
          <p:cNvPr id="8" name="Picture 7" descr="A person in a wheelchair&#10;&#10;Description automatically generated">
            <a:extLst>
              <a:ext uri="{FF2B5EF4-FFF2-40B4-BE49-F238E27FC236}">
                <a16:creationId xmlns:a16="http://schemas.microsoft.com/office/drawing/2014/main" id="{DB064A11-CCEB-836E-07C6-AAD185088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584860" y="1983553"/>
            <a:ext cx="2153841" cy="24878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C2E3C5C-8E7A-34E0-2AE8-AF99F8C89996}"/>
              </a:ext>
            </a:extLst>
          </p:cNvPr>
          <p:cNvSpPr txBox="1"/>
          <p:nvPr/>
        </p:nvSpPr>
        <p:spPr>
          <a:xfrm>
            <a:off x="7529002" y="3343275"/>
            <a:ext cx="133588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675">
                <a:solidFill>
                  <a:prstClr val="black"/>
                </a:solidFill>
                <a:latin typeface="Calibri" panose="020F0502020204030204"/>
                <a:hlinkClick r:id="rId3" tooltip="https://networkdispatches.wordpress.com/2012/10/09/paratransit-for-mobility-impaired-persons-in-developing-regions-starting-up-and-scaling-up/"/>
              </a:rPr>
              <a:t>This Photo</a:t>
            </a:r>
            <a:r>
              <a:rPr lang="en-US" sz="675">
                <a:solidFill>
                  <a:prstClr val="black"/>
                </a:solidFill>
                <a:latin typeface="Calibri" panose="020F0502020204030204"/>
              </a:rPr>
              <a:t> by Unknown Author is licensed under </a:t>
            </a:r>
            <a:r>
              <a:rPr lang="en-US" sz="675">
                <a:solidFill>
                  <a:prstClr val="black"/>
                </a:solidFill>
                <a:latin typeface="Calibri" panose="020F0502020204030204"/>
                <a:hlinkClick r:id="rId4" tooltip="https://creativecommons.org/licenses/by-nc/3.0/"/>
              </a:rPr>
              <a:t>CC BY-NC</a:t>
            </a:r>
            <a:endParaRPr lang="en-US" sz="675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12499580-824B-677B-4743-95D0605580C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8" r="1" b="1"/>
          <a:stretch/>
        </p:blipFill>
        <p:spPr>
          <a:xfrm>
            <a:off x="6584860" y="5016279"/>
            <a:ext cx="2375807" cy="76409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DC3DFCE-0A7C-72F0-FBB4-F3B142AD5B4C}"/>
              </a:ext>
            </a:extLst>
          </p:cNvPr>
          <p:cNvSpPr/>
          <p:nvPr/>
        </p:nvSpPr>
        <p:spPr>
          <a:xfrm>
            <a:off x="0" y="857250"/>
            <a:ext cx="9144000" cy="5143500"/>
          </a:xfrm>
          <a:prstGeom prst="rect">
            <a:avLst/>
          </a:prstGeom>
          <a:noFill/>
          <a:ln w="2286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44616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0BCAE-BE58-4A57-9B6D-0C87A0405F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0800000" flipV="1">
            <a:off x="378010" y="2573270"/>
            <a:ext cx="5828840" cy="2666044"/>
          </a:xfrm>
        </p:spPr>
        <p:txBody>
          <a:bodyPr>
            <a:normAutofit fontScale="90000"/>
          </a:bodyPr>
          <a:lstStyle/>
          <a:p>
            <a:br>
              <a:rPr lang="en-US" sz="2700" b="1" dirty="0">
                <a:solidFill>
                  <a:schemeClr val="accent1"/>
                </a:solidFill>
              </a:rPr>
            </a:br>
            <a:br>
              <a:rPr lang="en-US" sz="2700" b="1" dirty="0">
                <a:solidFill>
                  <a:schemeClr val="accent1"/>
                </a:solidFill>
              </a:rPr>
            </a:br>
            <a:br>
              <a:rPr lang="en-US" sz="3600" b="1" u="sng" dirty="0">
                <a:solidFill>
                  <a:schemeClr val="accent1"/>
                </a:solidFill>
              </a:rPr>
            </a:br>
            <a:br>
              <a:rPr lang="en-US" sz="2400" b="1" dirty="0">
                <a:solidFill>
                  <a:schemeClr val="accent1"/>
                </a:solidFill>
              </a:rPr>
            </a:br>
            <a:br>
              <a:rPr lang="en-US" sz="2400" b="1" dirty="0">
                <a:solidFill>
                  <a:schemeClr val="accent1"/>
                </a:solidFill>
              </a:rPr>
            </a:br>
            <a:br>
              <a:rPr lang="en-US" sz="2400" b="1" dirty="0">
                <a:solidFill>
                  <a:schemeClr val="accent1"/>
                </a:solidFill>
              </a:rPr>
            </a:br>
            <a:br>
              <a:rPr lang="en-US" sz="2400" b="1" dirty="0">
                <a:solidFill>
                  <a:schemeClr val="accent1"/>
                </a:solidFill>
              </a:rPr>
            </a:br>
            <a:r>
              <a:rPr lang="en-US" sz="3975" b="1" u="sng" dirty="0">
                <a:solidFill>
                  <a:srgbClr val="002060"/>
                </a:solidFill>
              </a:rPr>
              <a:t>Education and Information</a:t>
            </a:r>
            <a:br>
              <a:rPr lang="en-US" sz="3975" b="1" dirty="0">
                <a:solidFill>
                  <a:srgbClr val="00B0F0"/>
                </a:solidFill>
              </a:rPr>
            </a:br>
            <a:br>
              <a:rPr lang="en-US" sz="2400" b="1" dirty="0">
                <a:solidFill>
                  <a:schemeClr val="accent1"/>
                </a:solidFill>
              </a:rPr>
            </a:br>
            <a:r>
              <a:rPr lang="en-US" sz="2325" b="1" dirty="0">
                <a:solidFill>
                  <a:schemeClr val="accent1"/>
                </a:solidFill>
              </a:rPr>
              <a:t>Senior Ambassadors – 140 volunteers</a:t>
            </a:r>
            <a:br>
              <a:rPr lang="en-US" sz="2325" b="1" dirty="0">
                <a:solidFill>
                  <a:schemeClr val="accent1"/>
                </a:solidFill>
              </a:rPr>
            </a:br>
            <a:r>
              <a:rPr lang="en-US" sz="2325" b="1" dirty="0">
                <a:solidFill>
                  <a:schemeClr val="accent1"/>
                </a:solidFill>
              </a:rPr>
              <a:t> Spanish Ambassador program</a:t>
            </a:r>
            <a:br>
              <a:rPr lang="en-US" sz="2325" b="1" dirty="0">
                <a:solidFill>
                  <a:schemeClr val="accent1"/>
                </a:solidFill>
              </a:rPr>
            </a:br>
            <a:br>
              <a:rPr lang="en-US" sz="2325" b="1" dirty="0">
                <a:solidFill>
                  <a:schemeClr val="accent1"/>
                </a:solidFill>
              </a:rPr>
            </a:br>
            <a:r>
              <a:rPr lang="en-US" sz="2325" b="1" dirty="0">
                <a:solidFill>
                  <a:schemeClr val="accent1"/>
                </a:solidFill>
              </a:rPr>
              <a:t>“Senior Living in Alexandria” workshops - including Senior Technology and Scams, Genealogy, Caregiver Support, Floral Arranging, Senior Academy, Health Fair and Senior Law Day.   Spanish programs include monthly Bingo!</a:t>
            </a:r>
            <a:br>
              <a:rPr lang="en-US" sz="2325" b="1" dirty="0">
                <a:solidFill>
                  <a:schemeClr val="accent1"/>
                </a:solidFill>
              </a:rPr>
            </a:br>
            <a:br>
              <a:rPr lang="en-US" sz="2325" b="1" dirty="0">
                <a:solidFill>
                  <a:schemeClr val="accent1"/>
                </a:solidFill>
              </a:rPr>
            </a:br>
            <a:r>
              <a:rPr lang="en-US" sz="2325" b="1" dirty="0">
                <a:solidFill>
                  <a:schemeClr val="accent1"/>
                </a:solidFill>
              </a:rPr>
              <a:t>Senior Information Corners – 27 around the city</a:t>
            </a:r>
            <a:br>
              <a:rPr lang="en-US" sz="2025" b="1" dirty="0">
                <a:solidFill>
                  <a:schemeClr val="accent1"/>
                </a:solidFill>
              </a:rPr>
            </a:br>
            <a:br>
              <a:rPr lang="en-US" sz="2025" dirty="0"/>
            </a:br>
            <a:endParaRPr lang="en-US" sz="2025" dirty="0">
              <a:solidFill>
                <a:schemeClr val="accent1"/>
              </a:solidFill>
            </a:endParaRPr>
          </a:p>
        </p:txBody>
      </p:sp>
      <p:pic>
        <p:nvPicPr>
          <p:cNvPr id="9" name="Picture 8" descr="A colorful text with numbers and balls&#10;&#10;Description automatically generated">
            <a:extLst>
              <a:ext uri="{FF2B5EF4-FFF2-40B4-BE49-F238E27FC236}">
                <a16:creationId xmlns:a16="http://schemas.microsoft.com/office/drawing/2014/main" id="{94CE0D0B-6E45-00E3-D6A7-76FDD9D7B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366986" y="4739133"/>
            <a:ext cx="2037772" cy="1000361"/>
          </a:xfrm>
          <a:prstGeom prst="rect">
            <a:avLst/>
          </a:prstGeom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69DFCB65-D74F-262C-CC59-9ACFCB91029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8" r="1" b="1"/>
          <a:stretch/>
        </p:blipFill>
        <p:spPr>
          <a:xfrm>
            <a:off x="6584860" y="5016279"/>
            <a:ext cx="2375807" cy="7640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B4A929-0A1A-3C20-4EE7-0ED0221FAD68}"/>
              </a:ext>
            </a:extLst>
          </p:cNvPr>
          <p:cNvSpPr/>
          <p:nvPr/>
        </p:nvSpPr>
        <p:spPr>
          <a:xfrm>
            <a:off x="0" y="857250"/>
            <a:ext cx="9144000" cy="5143500"/>
          </a:xfrm>
          <a:prstGeom prst="rect">
            <a:avLst/>
          </a:prstGeom>
          <a:noFill/>
          <a:ln w="2286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Picture 3" descr="A group of people sitting at a table in a room&#10;&#10;Description automatically generated">
            <a:extLst>
              <a:ext uri="{FF2B5EF4-FFF2-40B4-BE49-F238E27FC236}">
                <a16:creationId xmlns:a16="http://schemas.microsoft.com/office/drawing/2014/main" id="{30FC5FE0-7D03-C104-B7C8-D7552520C8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184" y="1917499"/>
            <a:ext cx="2375807" cy="237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749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3F776-4FE7-8F43-0722-A000A8AEE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908" y="85725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u="sng" dirty="0">
                <a:solidFill>
                  <a:schemeClr val="bg1">
                    <a:lumMod val="50000"/>
                  </a:schemeClr>
                </a:solidFill>
              </a:rPr>
              <a:t>Silver Service Card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067CF-673A-EF35-EEA0-BA4C692B6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1843" y="2201976"/>
            <a:ext cx="5780315" cy="1684224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rgbClr val="4472C4"/>
                </a:solidFill>
                <a:latin typeface="Calibri Light" panose="020F0302020204030204"/>
                <a:ea typeface="+mj-ea"/>
                <a:cs typeface="+mj-cs"/>
              </a:rPr>
              <a:t>SSA and At Home in Alexandria co-sponsor a program to connect senior with local businesses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4472C4"/>
                </a:solidFill>
                <a:latin typeface="Calibri Light" panose="020F0302020204030204"/>
                <a:ea typeface="+mj-ea"/>
                <a:cs typeface="+mj-cs"/>
              </a:rPr>
              <a:t>This card offers discounts to Alexandra seniors in participating locations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38534F-0CD0-CC19-579D-4B94E75F6135}"/>
              </a:ext>
            </a:extLst>
          </p:cNvPr>
          <p:cNvSpPr txBox="1"/>
          <p:nvPr/>
        </p:nvSpPr>
        <p:spPr>
          <a:xfrm>
            <a:off x="2286000" y="3290500"/>
            <a:ext cx="4572000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4062C0-FDF7-D929-35C9-5E111B7B1DE2}"/>
              </a:ext>
            </a:extLst>
          </p:cNvPr>
          <p:cNvSpPr txBox="1"/>
          <p:nvPr/>
        </p:nvSpPr>
        <p:spPr>
          <a:xfrm>
            <a:off x="2286566" y="3292198"/>
            <a:ext cx="4573131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AB06DF-8E7A-D137-81EE-0668C7D0932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8" r="1" b="1"/>
          <a:stretch/>
        </p:blipFill>
        <p:spPr>
          <a:xfrm>
            <a:off x="6584860" y="5016279"/>
            <a:ext cx="2375807" cy="7640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7215FB7-E685-BA61-634B-6180A675E4FF}"/>
              </a:ext>
            </a:extLst>
          </p:cNvPr>
          <p:cNvSpPr/>
          <p:nvPr/>
        </p:nvSpPr>
        <p:spPr>
          <a:xfrm>
            <a:off x="2868617" y="3752015"/>
            <a:ext cx="3532910" cy="1808018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CE20B1-7715-B1E6-0663-905BC7C88ABE}"/>
              </a:ext>
            </a:extLst>
          </p:cNvPr>
          <p:cNvSpPr/>
          <p:nvPr/>
        </p:nvSpPr>
        <p:spPr>
          <a:xfrm>
            <a:off x="0" y="857250"/>
            <a:ext cx="9144000" cy="5143500"/>
          </a:xfrm>
          <a:prstGeom prst="rect">
            <a:avLst/>
          </a:prstGeom>
          <a:noFill/>
          <a:ln w="2286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5A368A-1C23-6479-A6AE-478AD64D4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8617" y="3750317"/>
            <a:ext cx="3529283" cy="18071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845269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0BCAE-BE58-4A57-9B6D-0C87A0405F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4390" y="1529469"/>
            <a:ext cx="7475220" cy="3109866"/>
          </a:xfrm>
        </p:spPr>
        <p:txBody>
          <a:bodyPr>
            <a:noAutofit/>
          </a:bodyPr>
          <a:lstStyle/>
          <a:p>
            <a:br>
              <a:rPr lang="en-US" sz="2400" dirty="0">
                <a:solidFill>
                  <a:schemeClr val="accent1"/>
                </a:solidFill>
              </a:rPr>
            </a:br>
            <a:br>
              <a:rPr lang="en-US" sz="2400" dirty="0">
                <a:solidFill>
                  <a:schemeClr val="accent1"/>
                </a:solidFill>
              </a:rPr>
            </a:br>
            <a:br>
              <a:rPr lang="en-US" sz="2400" dirty="0">
                <a:solidFill>
                  <a:schemeClr val="accent1"/>
                </a:solidFill>
              </a:rPr>
            </a:br>
            <a:br>
              <a:rPr lang="en-US" sz="2400" dirty="0">
                <a:solidFill>
                  <a:schemeClr val="accent1"/>
                </a:solidFill>
              </a:rPr>
            </a:br>
            <a:br>
              <a:rPr lang="en-US" sz="2400" dirty="0">
                <a:solidFill>
                  <a:schemeClr val="accent1"/>
                </a:solidFill>
              </a:rPr>
            </a:br>
            <a:br>
              <a:rPr lang="en-US" sz="2100" dirty="0">
                <a:solidFill>
                  <a:schemeClr val="accent1"/>
                </a:solidFill>
              </a:rPr>
            </a:br>
            <a:br>
              <a:rPr lang="en-US" sz="2100" dirty="0">
                <a:solidFill>
                  <a:schemeClr val="accent1"/>
                </a:solidFill>
              </a:rPr>
            </a:br>
            <a:br>
              <a:rPr lang="en-US" sz="2100" dirty="0">
                <a:solidFill>
                  <a:schemeClr val="accent1"/>
                </a:solidFill>
              </a:rPr>
            </a:br>
            <a:br>
              <a:rPr lang="en-US" sz="2100" dirty="0">
                <a:solidFill>
                  <a:schemeClr val="accent1"/>
                </a:solidFill>
              </a:rPr>
            </a:br>
            <a:br>
              <a:rPr lang="en-US" sz="2100" dirty="0">
                <a:solidFill>
                  <a:schemeClr val="accent1"/>
                </a:solidFill>
              </a:rPr>
            </a:br>
            <a:br>
              <a:rPr lang="en-US" sz="2100" dirty="0">
                <a:solidFill>
                  <a:schemeClr val="accent1"/>
                </a:solidFill>
              </a:rPr>
            </a:br>
            <a:br>
              <a:rPr lang="en-US" sz="2100" dirty="0">
                <a:solidFill>
                  <a:schemeClr val="accent1"/>
                </a:solidFill>
              </a:rPr>
            </a:br>
            <a:br>
              <a:rPr lang="en-US" sz="2100" dirty="0">
                <a:solidFill>
                  <a:schemeClr val="accent1"/>
                </a:solidFill>
              </a:rPr>
            </a:br>
            <a:r>
              <a:rPr lang="en-US" sz="3600" b="1" u="sng" dirty="0">
                <a:solidFill>
                  <a:srgbClr val="002060"/>
                </a:solidFill>
              </a:rPr>
              <a:t>Contact SSA:</a:t>
            </a:r>
            <a:br>
              <a:rPr lang="en-US" sz="3600" b="1" u="sng" dirty="0">
                <a:solidFill>
                  <a:srgbClr val="002060"/>
                </a:solidFill>
              </a:rPr>
            </a:br>
            <a:br>
              <a:rPr lang="en-US" sz="3600" b="1" dirty="0">
                <a:solidFill>
                  <a:srgbClr val="00B0F0"/>
                </a:solidFill>
              </a:rPr>
            </a:br>
            <a:r>
              <a:rPr lang="en-US" sz="2100" b="1" dirty="0">
                <a:solidFill>
                  <a:schemeClr val="accent1"/>
                </a:solidFill>
              </a:rPr>
              <a:t>website – </a:t>
            </a:r>
            <a:r>
              <a:rPr lang="en-US" sz="2100" b="1" dirty="0">
                <a:solidFill>
                  <a:schemeClr val="accent1"/>
                </a:solidFill>
                <a:hlinkClick r:id="rId2"/>
              </a:rPr>
              <a:t>www.seniorservicesalex.org</a:t>
            </a:r>
            <a:br>
              <a:rPr lang="en-US" sz="2100" b="1" dirty="0">
                <a:solidFill>
                  <a:schemeClr val="accent1"/>
                </a:solidFill>
              </a:rPr>
            </a:br>
            <a:r>
              <a:rPr lang="en-US" sz="2100" b="1" dirty="0">
                <a:solidFill>
                  <a:schemeClr val="accent1"/>
                </a:solidFill>
              </a:rPr>
              <a:t>telephone – 703-836-4414</a:t>
            </a:r>
            <a:br>
              <a:rPr lang="en-US" sz="2100" b="1" dirty="0">
                <a:solidFill>
                  <a:schemeClr val="accent1"/>
                </a:solidFill>
              </a:rPr>
            </a:br>
            <a:br>
              <a:rPr lang="en-US" sz="2100" b="1" dirty="0">
                <a:solidFill>
                  <a:schemeClr val="accent1"/>
                </a:solidFill>
              </a:rPr>
            </a:br>
            <a:r>
              <a:rPr lang="en-US" sz="2100" b="1" dirty="0">
                <a:solidFill>
                  <a:schemeClr val="accent1"/>
                </a:solidFill>
              </a:rPr>
              <a:t>email – </a:t>
            </a:r>
            <a:r>
              <a:rPr lang="en-US" sz="2100" b="1" dirty="0">
                <a:solidFill>
                  <a:schemeClr val="accent1"/>
                </a:solidFill>
                <a:hlinkClick r:id="rId3"/>
              </a:rPr>
              <a:t>admin@seniorservicesalex.org</a:t>
            </a:r>
            <a:br>
              <a:rPr lang="en-US" sz="2100" b="1" dirty="0">
                <a:solidFill>
                  <a:schemeClr val="accent1"/>
                </a:solidFill>
              </a:rPr>
            </a:br>
            <a:br>
              <a:rPr lang="en-US" sz="2100" b="1" dirty="0">
                <a:solidFill>
                  <a:schemeClr val="accent1"/>
                </a:solidFill>
              </a:rPr>
            </a:br>
            <a:r>
              <a:rPr lang="en-US" sz="2100" b="1" dirty="0">
                <a:solidFill>
                  <a:schemeClr val="accent1"/>
                </a:solidFill>
              </a:rPr>
              <a:t>Facebook - https://www.facebook.com/SeniorServicesofAlexandria</a:t>
            </a:r>
            <a:br>
              <a:rPr lang="en-US" sz="2100" b="1" dirty="0">
                <a:solidFill>
                  <a:schemeClr val="accent1"/>
                </a:solidFill>
              </a:rPr>
            </a:br>
            <a:endParaRPr lang="en-US" sz="2100" b="1" dirty="0">
              <a:solidFill>
                <a:schemeClr val="accent1"/>
              </a:solidFill>
            </a:endParaRP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3EE182A8-105C-E274-0DCD-86A40CF410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8" r="1" b="1"/>
          <a:stretch/>
        </p:blipFill>
        <p:spPr>
          <a:xfrm>
            <a:off x="6584860" y="5016279"/>
            <a:ext cx="2375807" cy="76409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3A77125-357B-B976-3877-0A7F9DE64DF0}"/>
              </a:ext>
            </a:extLst>
          </p:cNvPr>
          <p:cNvSpPr/>
          <p:nvPr/>
        </p:nvSpPr>
        <p:spPr>
          <a:xfrm>
            <a:off x="0" y="857250"/>
            <a:ext cx="9144000" cy="5143500"/>
          </a:xfrm>
          <a:prstGeom prst="rect">
            <a:avLst/>
          </a:prstGeom>
          <a:noFill/>
          <a:ln w="2286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112951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lexPresentationTemplate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3535</TotalTime>
  <Words>659</Words>
  <Application>Microsoft Office PowerPoint</Application>
  <PresentationFormat>On-screen Show (4:3)</PresentationFormat>
  <Paragraphs>101</Paragraphs>
  <Slides>17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Calibri</vt:lpstr>
      <vt:lpstr>Calibri Light</vt:lpstr>
      <vt:lpstr>Candara</vt:lpstr>
      <vt:lpstr>Courier New</vt:lpstr>
      <vt:lpstr>Lucida Sans Unicode</vt:lpstr>
      <vt:lpstr>Symbol</vt:lpstr>
      <vt:lpstr>Wingdings</vt:lpstr>
      <vt:lpstr>AlexPresentationTemplate</vt:lpstr>
      <vt:lpstr>Office Theme</vt:lpstr>
      <vt:lpstr>A Livable Community</vt:lpstr>
      <vt:lpstr>Adult Day Services Center</vt:lpstr>
      <vt:lpstr>Adult Protective Services</vt:lpstr>
      <vt:lpstr>Adult Supportive Services</vt:lpstr>
      <vt:lpstr>Older Adult Mental Health</vt:lpstr>
      <vt:lpstr>Additional Services</vt:lpstr>
      <vt:lpstr>Contracts</vt:lpstr>
      <vt:lpstr>For More Information about Services</vt:lpstr>
      <vt:lpstr>Helping Alexandria’s Older Adults Age with Dignity</vt:lpstr>
      <vt:lpstr>              Meals on Wheels  Delivered 7 days a week to homebound seniors 60 and older  City Subsidized Private Pay Sponsorship Program </vt:lpstr>
      <vt:lpstr>Groceries to Go</vt:lpstr>
      <vt:lpstr> </vt:lpstr>
      <vt:lpstr> </vt:lpstr>
      <vt:lpstr> </vt:lpstr>
      <vt:lpstr>       Education and Information  Senior Ambassadors – 140 volunteers  Spanish Ambassador program  “Senior Living in Alexandria” workshops - including Senior Technology and Scams, Genealogy, Caregiver Support, Floral Arranging, Senior Academy, Health Fair and Senior Law Day.   Spanish programs include monthly Bingo!  Senior Information Corners – 27 around the city  </vt:lpstr>
      <vt:lpstr>Silver Service Card</vt:lpstr>
      <vt:lpstr>             Contact SSA:  website – www.seniorservicesalex.org telephone – 703-836-4414  email – admin@seniorservicesalex.org  Facebook - https://www.facebook.com/SeniorServicesofAlexandria </vt:lpstr>
    </vt:vector>
  </TitlesOfParts>
  <Company>VITA Program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Medicare</dc:title>
  <dc:creator>Cedar Dvorin</dc:creator>
  <cp:lastModifiedBy>Lindsay Hemphill</cp:lastModifiedBy>
  <cp:revision>43</cp:revision>
  <cp:lastPrinted>2016-09-06T16:05:41Z</cp:lastPrinted>
  <dcterms:created xsi:type="dcterms:W3CDTF">2015-07-15T14:04:51Z</dcterms:created>
  <dcterms:modified xsi:type="dcterms:W3CDTF">2024-10-15T17:26:48Z</dcterms:modified>
</cp:coreProperties>
</file>