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5"/>
  </p:notesMasterIdLst>
  <p:sldIdLst>
    <p:sldId id="288" r:id="rId2"/>
    <p:sldId id="257" r:id="rId3"/>
    <p:sldId id="258" r:id="rId4"/>
    <p:sldId id="259" r:id="rId5"/>
    <p:sldId id="260" r:id="rId6"/>
    <p:sldId id="261" r:id="rId7"/>
    <p:sldId id="275" r:id="rId8"/>
    <p:sldId id="274" r:id="rId9"/>
    <p:sldId id="289" r:id="rId10"/>
    <p:sldId id="291" r:id="rId11"/>
    <p:sldId id="262" r:id="rId12"/>
    <p:sldId id="283" r:id="rId13"/>
    <p:sldId id="284" r:id="rId14"/>
    <p:sldId id="285" r:id="rId15"/>
    <p:sldId id="290" r:id="rId16"/>
    <p:sldId id="268" r:id="rId17"/>
    <p:sldId id="270" r:id="rId18"/>
    <p:sldId id="271" r:id="rId19"/>
    <p:sldId id="282" r:id="rId20"/>
    <p:sldId id="286" r:id="rId21"/>
    <p:sldId id="273" r:id="rId22"/>
    <p:sldId id="280" r:id="rId23"/>
    <p:sldId id="292" r:id="rId24"/>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0A19581-50D3-46DD-A3D6-F7EB286C8745}">
          <p14:sldIdLst>
            <p14:sldId id="288"/>
            <p14:sldId id="257"/>
            <p14:sldId id="258"/>
            <p14:sldId id="259"/>
            <p14:sldId id="260"/>
            <p14:sldId id="261"/>
            <p14:sldId id="275"/>
            <p14:sldId id="274"/>
          </p14:sldIdLst>
        </p14:section>
        <p14:section name="Untitled Section" id="{8ED978B4-5FC2-4B85-AEBC-F47447AF2A16}">
          <p14:sldIdLst>
            <p14:sldId id="289"/>
            <p14:sldId id="291"/>
            <p14:sldId id="262"/>
            <p14:sldId id="283"/>
            <p14:sldId id="284"/>
            <p14:sldId id="285"/>
            <p14:sldId id="290"/>
            <p14:sldId id="268"/>
            <p14:sldId id="270"/>
            <p14:sldId id="271"/>
            <p14:sldId id="282"/>
            <p14:sldId id="286"/>
            <p14:sldId id="273"/>
            <p14:sldId id="280"/>
            <p14:sldId id="29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1" d="100"/>
          <a:sy n="111" d="100"/>
        </p:scale>
        <p:origin x="5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9D9AAE9-14BC-4D64-893C-D90E4C978FEE}" type="datetimeFigureOut">
              <a:rPr lang="en-US" smtClean="0"/>
              <a:t>5/21/2024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08AC2669-B7A1-41B4-AE64-42E20075B760}" type="slidenum">
              <a:rPr lang="en-US" smtClean="0"/>
              <a:t>‹#›</a:t>
            </a:fld>
            <a:endParaRPr lang="en-US"/>
          </a:p>
        </p:txBody>
      </p:sp>
    </p:spTree>
    <p:extLst>
      <p:ext uri="{BB962C8B-B14F-4D97-AF65-F5344CB8AC3E}">
        <p14:creationId xmlns:p14="http://schemas.microsoft.com/office/powerpoint/2010/main" val="22635185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4" name="Group 13"/>
          <p:cNvGrpSpPr/>
          <p:nvPr/>
        </p:nvGrpSpPr>
        <p:grpSpPr>
          <a:xfrm>
            <a:off x="-1588" y="0"/>
            <a:ext cx="12193588" cy="6861555"/>
            <a:chOff x="-1588" y="0"/>
            <a:chExt cx="12193588" cy="6861555"/>
          </a:xfrm>
        </p:grpSpPr>
        <p:sp>
          <p:nvSpPr>
            <p:cNvPr id="9" name="Rectangle 8"/>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a:prstGeom prst="rect">
            <a:avLst/>
          </a:prstGeo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tx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rot="5400000">
            <a:off x="10158984" y="1792224"/>
            <a:ext cx="990599" cy="304799"/>
          </a:xfrm>
        </p:spPr>
        <p:txBody>
          <a:bodyPr/>
          <a:lstStyle>
            <a:lvl1pPr algn="l">
              <a:defRPr b="0">
                <a:solidFill>
                  <a:schemeClr val="bg1"/>
                </a:solidFill>
              </a:defRPr>
            </a:lvl1pPr>
          </a:lstStyle>
          <a:p>
            <a:fld id="{708C5E72-A2BA-4234-9783-9637125613EF}" type="datetime1">
              <a:rPr lang="en-US" smtClean="0"/>
              <a:t>5/21/2024</a:t>
            </a:fld>
            <a:endParaRPr lang="en-US" dirty="0"/>
          </a:p>
        </p:txBody>
      </p:sp>
      <p:sp>
        <p:nvSpPr>
          <p:cNvPr id="5" name="Footer Placeholder 4"/>
          <p:cNvSpPr>
            <a:spLocks noGrp="1"/>
          </p:cNvSpPr>
          <p:nvPr>
            <p:ph type="ftr" sz="quarter" idx="11"/>
          </p:nvPr>
        </p:nvSpPr>
        <p:spPr>
          <a:xfrm rot="5400000">
            <a:off x="8951976" y="3227832"/>
            <a:ext cx="3867912" cy="310896"/>
          </a:xfrm>
        </p:spPr>
        <p:txBody>
          <a:bodyPr/>
          <a:lstStyle>
            <a:lvl1pPr>
              <a:defRPr sz="1000" b="0">
                <a:solidFill>
                  <a:schemeClr val="bg1"/>
                </a:solidFill>
              </a:defRPr>
            </a:lvl1pPr>
          </a:lstStyle>
          <a:p>
            <a:r>
              <a:rPr lang="en-US" dirty="0"/>
              <a:t>
              </a:t>
            </a:r>
          </a:p>
        </p:txBody>
      </p:sp>
      <p:sp>
        <p:nvSpPr>
          <p:cNvPr id="8" name="Rectangle 7"/>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9"/>
            <a:ext cx="8825659" cy="706964"/>
          </a:xfrm>
          <a:prstGeom prst="rect">
            <a:avLst/>
          </a:prstGeom>
        </p:spPr>
        <p:txBody>
          <a:bodyPr anchor="ct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0654B0-C71D-4B03-B848-B662D87BACD5}" type="datetime1">
              <a:rPr lang="en-US" smtClean="0"/>
              <a:t>5/21/2024</a:t>
            </a:fld>
            <a:endParaRPr lang="en-US" dirty="0"/>
          </a:p>
        </p:txBody>
      </p:sp>
      <p:sp>
        <p:nvSpPr>
          <p:cNvPr id="5" name="Footer Placeholder 4"/>
          <p:cNvSpPr>
            <a:spLocks noGrp="1"/>
          </p:cNvSpPr>
          <p:nvPr>
            <p:ph type="ftr" sz="quarter" idx="11"/>
          </p:nvPr>
        </p:nvSpPr>
        <p:spPr/>
        <p:txBody>
          <a:bodyPr/>
          <a:lstStyle>
            <a:lvl1pPr>
              <a:defRPr sz="1000" b="1"/>
            </a:lvl1p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7" name="Group 16"/>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Rectangle 8"/>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9192"/>
            <a:ext cx="4343400" cy="2286000"/>
          </a:xfrm>
          <a:prstGeom prst="rect">
            <a:avLst/>
          </a:prstGeom>
        </p:spPr>
        <p:txBody>
          <a:bodyPr anchor="ctr" anchorCtr="0"/>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4576" y="2679192"/>
            <a:ext cx="3758184" cy="2286000"/>
          </a:xfrm>
        </p:spPr>
        <p:txBody>
          <a:bodyPr anchor="ctr" anchorCtr="0"/>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0AB3CD4-9304-4DDE-ADC4-CC7344B16DB4}" type="datetime1">
              <a:rPr lang="en-US" smtClean="0"/>
              <a:t>5/21/2024</a:t>
            </a:fld>
            <a:endParaRPr lang="en-US" dirty="0"/>
          </a:p>
        </p:txBody>
      </p:sp>
      <p:sp>
        <p:nvSpPr>
          <p:cNvPr id="5" name="Footer Placeholder 4"/>
          <p:cNvSpPr>
            <a:spLocks noGrp="1"/>
          </p:cNvSpPr>
          <p:nvPr>
            <p:ph type="ftr" sz="quarter" idx="11"/>
          </p:nvPr>
        </p:nvSpPr>
        <p:spPr/>
        <p:txBody>
          <a:bodyPr/>
          <a:lstStyle>
            <a:lvl1pPr>
              <a:defRPr sz="1000" b="1"/>
            </a:lvl1pPr>
          </a:lstStyle>
          <a:p>
            <a:r>
              <a:rPr lang="en-US" dirty="0"/>
              <a:t>
              </a:t>
            </a:r>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54953" y="969264"/>
            <a:ext cx="8825659" cy="704088"/>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8032" cy="341630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76" y="2603500"/>
            <a:ext cx="4828032" cy="34163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583D287-C076-41B0-89CE-DC89F39D38CE}" type="datetime1">
              <a:rPr lang="en-US" smtClean="0"/>
              <a:t>5/21/2024</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54954" y="969264"/>
            <a:ext cx="8825659" cy="704088"/>
          </a:xfrm>
          <a:prstGeom prst="rect">
            <a:avLst/>
          </a:prstGeo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6040"/>
            <a:ext cx="482803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54954" y="3198448"/>
            <a:ext cx="4828032" cy="284378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76" y="2606040"/>
            <a:ext cx="482803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08711" y="3187921"/>
            <a:ext cx="4825160" cy="285431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C699CF5-ADFA-4723-9A3E-CEE96250C32F}" type="datetime1">
              <a:rPr lang="en-US" smtClean="0"/>
              <a:t>5/21/2024</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52144" y="969264"/>
            <a:ext cx="8825659" cy="704088"/>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7F97795-6CA9-4E46-9FF3-BC4E9221BB29}" type="datetime1">
              <a:rPr lang="en-US" smtClean="0"/>
              <a:t>5/21/2024</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6C6313-1596-42A4-A68F-55E7157F28CB}" type="datetime1">
              <a:rPr lang="en-US" smtClean="0"/>
              <a:t>5/21/2024</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6" name="Rectangle 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8" name="Group 17"/>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3" y="1298448"/>
            <a:ext cx="2793159" cy="1597152"/>
          </a:xfrm>
          <a:prstGeom prst="rect">
            <a:avLst/>
          </a:prstGeo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79008" y="1447800"/>
            <a:ext cx="5195997"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3" y="3129280"/>
            <a:ext cx="2793159" cy="2895599"/>
          </a:xfrm>
        </p:spPr>
        <p:txBody>
          <a:bodyPr/>
          <a:lstStyle>
            <a:lvl1pPr marL="0" indent="0">
              <a:buNone/>
              <a:defRPr sz="14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2946EB7-3A56-434D-AD72-47830957887F}" type="datetime1">
              <a:rPr lang="en-US" smtClean="0"/>
              <a:t>5/21/2024</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8" name="Group 17"/>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a:prstGeom prst="rect">
            <a:avLst/>
          </a:prstGeo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2DFBD4A9-DD24-4274-819D-0D4D219FFCA5}" type="datetime1">
              <a:rPr lang="en-US" smtClean="0"/>
              <a:t>5/21/2024</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grpSp>
        <p:nvGrpSpPr>
          <p:cNvPr id="17" name="Group 16"/>
          <p:cNvGrpSpPr/>
          <p:nvPr/>
        </p:nvGrpSpPr>
        <p:grpSpPr>
          <a:xfrm>
            <a:off x="-1588" y="0"/>
            <a:ext cx="12193588" cy="6861555"/>
            <a:chOff x="-1588" y="0"/>
            <a:chExt cx="12193588" cy="6861555"/>
          </a:xfrm>
        </p:grpSpPr>
        <p:sp>
          <p:nvSpPr>
            <p:cNvPr id="11" name="Rectangle 10"/>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7" y="4969927"/>
            <a:ext cx="8825657" cy="566738"/>
          </a:xfrm>
          <a:prstGeom prst="rect">
            <a:avLst/>
          </a:prstGeo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7" y="5536665"/>
            <a:ext cx="8825656" cy="493712"/>
          </a:xfrm>
        </p:spPr>
        <p:txBody>
          <a:bodyPr>
            <a:normAutofit/>
          </a:bodyPr>
          <a:lstStyle>
            <a:lvl1pPr marL="0" indent="0">
              <a:buNone/>
              <a:defRPr sz="12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4E53A15-31B5-4CBA-BAFE-E8FB89C4EF68}" type="datetime1">
              <a:rPr lang="en-US" smtClean="0"/>
              <a:t>5/21/2024</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6" name="Group 15"/>
          <p:cNvGrpSpPr/>
          <p:nvPr/>
        </p:nvGrpSpPr>
        <p:grpSpPr>
          <a:xfrm>
            <a:off x="-1588" y="0"/>
            <a:ext cx="12193588" cy="6861555"/>
            <a:chOff x="-1588" y="0"/>
            <a:chExt cx="12193588" cy="6861555"/>
          </a:xfrm>
        </p:grpSpPr>
        <p:sp>
          <p:nvSpPr>
            <p:cNvPr id="10" name="Rectangle 9"/>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0704"/>
            <a:ext cx="8833104" cy="1371600"/>
          </a:xfrm>
          <a:prstGeom prst="rect">
            <a:avLst/>
          </a:prstGeom>
        </p:spPr>
        <p:txBody>
          <a:bodyPr anchor="ctr" anchorCtr="0"/>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2144" y="3547872"/>
            <a:ext cx="8825659" cy="2478024"/>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F1E946DC-CF26-49EC-9BC5-BFA15899D4F3}" type="datetime1">
              <a:rPr lang="en-US" smtClean="0"/>
              <a:t>5/21/2024</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1588" y="0"/>
            <a:ext cx="12193588" cy="6861555"/>
            <a:chOff x="-1588" y="0"/>
            <a:chExt cx="12193588" cy="6861555"/>
          </a:xfrm>
        </p:grpSpPr>
        <p:sp>
          <p:nvSpPr>
            <p:cNvPr id="16" name="Rectangle 15"/>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Oval 17"/>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7"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2" name="TextBox 11"/>
          <p:cNvSpPr txBox="1"/>
          <p:nvPr/>
        </p:nvSpPr>
        <p:spPr bwMode="gray">
          <a:xfrm>
            <a:off x="898295" y="596767"/>
            <a:ext cx="801912" cy="156966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cs typeface="Arial"/>
              </a:defRPr>
            </a:lvl1pPr>
          </a:lstStyle>
          <a:p>
            <a:pPr lvl="0"/>
            <a:r>
              <a:rPr lang="en-US" sz="9600" dirty="0">
                <a:solidFill>
                  <a:schemeClr val="tx2">
                    <a:lumMod val="40000"/>
                    <a:lumOff val="60000"/>
                  </a:schemeClr>
                </a:solidFill>
              </a:rPr>
              <a:t>“</a:t>
            </a:r>
          </a:p>
        </p:txBody>
      </p:sp>
      <p:sp>
        <p:nvSpPr>
          <p:cNvPr id="15" name="TextBox 14"/>
          <p:cNvSpPr txBox="1"/>
          <p:nvPr/>
        </p:nvSpPr>
        <p:spPr bwMode="gray">
          <a:xfrm>
            <a:off x="9715063" y="2629300"/>
            <a:ext cx="801912" cy="156966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cs typeface="Arial"/>
              </a:defRPr>
            </a:lvl1pPr>
          </a:lstStyle>
          <a:p>
            <a:pPr lvl="0"/>
            <a:r>
              <a:rPr lang="en-US" sz="9600" dirty="0">
                <a:solidFill>
                  <a:schemeClr val="tx2">
                    <a:lumMod val="40000"/>
                    <a:lumOff val="60000"/>
                  </a:schemeClr>
                </a:solidFill>
              </a:rPr>
              <a:t>”</a:t>
            </a:r>
          </a:p>
        </p:txBody>
      </p:sp>
      <p:sp>
        <p:nvSpPr>
          <p:cNvPr id="2" name="Title 1"/>
          <p:cNvSpPr>
            <a:spLocks noGrp="1"/>
          </p:cNvSpPr>
          <p:nvPr>
            <p:ph type="title"/>
          </p:nvPr>
        </p:nvSpPr>
        <p:spPr>
          <a:xfrm>
            <a:off x="1574801" y="980517"/>
            <a:ext cx="8460983" cy="2698249"/>
          </a:xfrm>
          <a:prstGeom prst="rect">
            <a:avLst/>
          </a:prstGeom>
        </p:spPr>
        <p:txBody>
          <a:bodyPr anchor="ctr" anchorCtr="0"/>
          <a:lstStyle>
            <a:lvl1pPr>
              <a:defRPr sz="4000"/>
            </a:lvl1pPr>
          </a:lstStyle>
          <a:p>
            <a:r>
              <a:rPr lang="en-US"/>
              <a:t>Click to edit Master title style</a:t>
            </a:r>
            <a:endParaRPr lang="en-US" dirty="0"/>
          </a:p>
        </p:txBody>
      </p:sp>
      <p:sp>
        <p:nvSpPr>
          <p:cNvPr id="11" name="Text Placeholder 3"/>
          <p:cNvSpPr>
            <a:spLocks noGrp="1"/>
          </p:cNvSpPr>
          <p:nvPr>
            <p:ph type="body" sz="half" idx="14"/>
          </p:nvPr>
        </p:nvSpPr>
        <p:spPr bwMode="gray">
          <a:xfrm>
            <a:off x="1945945" y="3679987"/>
            <a:ext cx="7725772" cy="342174"/>
          </a:xfrm>
        </p:spPr>
        <p:txBody>
          <a:bodyPr vert="horz" lIns="91440" tIns="45720" rIns="91440" bIns="45720" rtlCol="0" anchor="t">
            <a:normAutofit/>
          </a:bodyPr>
          <a:lstStyle>
            <a:lvl1pPr>
              <a:buNone/>
              <a:defRPr lang="en-US" sz="1400" cap="small" dirty="0">
                <a:solidFill>
                  <a:schemeClr val="tx2">
                    <a:lumMod val="40000"/>
                    <a:lumOff val="60000"/>
                  </a:schemeClr>
                </a:solidFill>
                <a:latin typeface="+mn-lt"/>
              </a:defRPr>
            </a:lvl1pPr>
          </a:lstStyle>
          <a:p>
            <a:pPr marL="0" lvl="0" indent="0">
              <a:buNone/>
            </a:pPr>
            <a:r>
              <a:rPr lang="en-US"/>
              <a:t>Edit Master text styles</a:t>
            </a:r>
          </a:p>
        </p:txBody>
      </p:sp>
      <p:sp>
        <p:nvSpPr>
          <p:cNvPr id="10" name="Text Placeholder 3"/>
          <p:cNvSpPr>
            <a:spLocks noGrp="1"/>
          </p:cNvSpPr>
          <p:nvPr>
            <p:ph type="body" sz="half" idx="2"/>
          </p:nvPr>
        </p:nvSpPr>
        <p:spPr>
          <a:xfrm>
            <a:off x="1154954" y="5029198"/>
            <a:ext cx="8825659" cy="997858"/>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0147C629-2258-41A3-9681-94DB19A8BB63}" type="datetime1">
              <a:rPr lang="en-US" smtClean="0"/>
              <a:t>5/21/2024</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23" name="Rectangle 2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6" name="Group 15"/>
          <p:cNvGrpSpPr/>
          <p:nvPr/>
        </p:nvGrpSpPr>
        <p:grpSpPr>
          <a:xfrm>
            <a:off x="-1588" y="0"/>
            <a:ext cx="12193588" cy="6861555"/>
            <a:chOff x="-1588" y="0"/>
            <a:chExt cx="12193588" cy="6861555"/>
          </a:xfrm>
        </p:grpSpPr>
        <p:sp>
          <p:nvSpPr>
            <p:cNvPr id="11" name="Rectangle 10"/>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3525"/>
            <a:ext cx="8865623" cy="1819656"/>
          </a:xfrm>
          <a:prstGeom prst="rect">
            <a:avLst/>
          </a:prstGeo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9200"/>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624D629-DE03-4288-8BC8-62C57F7FA2FA}" type="datetime1">
              <a:rPr lang="en-US" smtClean="0"/>
              <a:t>5/21/2024</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312916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1154954" y="3179764"/>
            <a:ext cx="3129168"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12721" y="2603500"/>
            <a:ext cx="3145380"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4512721" y="3179764"/>
            <a:ext cx="3145380"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886700" y="2595032"/>
            <a:ext cx="3161029" cy="58473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886700" y="3179764"/>
            <a:ext cx="3161029"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4384991" y="2603500"/>
            <a:ext cx="32564" cy="3423554"/>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5824" y="2603500"/>
            <a:ext cx="0" cy="3423554"/>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9FEEBC4-772F-4E2C-82F3-85EE500ED6B1}" type="datetime1">
              <a:rPr lang="en-US" smtClean="0"/>
              <a:t>5/21/2024</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nchor="ctr" anchorCtr="0"/>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5"/>
            <a:ext cx="3050438" cy="576260"/>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1334552" y="2610916"/>
            <a:ext cx="2691242" cy="158409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7"/>
            <a:ext cx="3050438"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68865" y="4532842"/>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474846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09108"/>
            <a:ext cx="3050438" cy="91257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983433" y="4532842"/>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3" y="5109107"/>
            <a:ext cx="3050438" cy="91794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4384245" y="2603500"/>
            <a:ext cx="1" cy="3461811"/>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7352" y="2603500"/>
            <a:ext cx="0" cy="3461811"/>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18D7593B-1078-47AE-827B-7C55C5E34677}" type="datetime1">
              <a:rPr lang="en-US" smtClean="0"/>
              <a:t>5/21/2024</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595033"/>
            <a:ext cx="8825659" cy="3424768"/>
          </a:xfrm>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42A294-CD24-4657-AC93-E7200DF78B75}" type="datetime1">
              <a:rPr lang="en-US" smtClean="0"/>
              <a:t>5/21/2024</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8" name="Group 7"/>
          <p:cNvGrpSpPr/>
          <p:nvPr/>
        </p:nvGrpSpPr>
        <p:grpSpPr>
          <a:xfrm>
            <a:off x="-1588" y="0"/>
            <a:ext cx="12193588" cy="6861555"/>
            <a:chOff x="-1588" y="0"/>
            <a:chExt cx="12193588" cy="6861555"/>
          </a:xfrm>
        </p:grpSpPr>
        <p:sp>
          <p:nvSpPr>
            <p:cNvPr id="15" name="Rectangle 14"/>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6"/>
            <a:ext cx="1441567" cy="4748591"/>
          </a:xfrm>
          <a:prstGeom prst="rect">
            <a:avLst/>
          </a:prstGeo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5"/>
            <a:ext cx="6256025" cy="474859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52997B-7D61-4046-9E23-984DC21AF36F}" type="datetime1">
              <a:rPr lang="en-US" smtClean="0"/>
              <a:t>5/21/2024</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20" name="Rectangle 1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 name="Group 1"/>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19">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4"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30"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2760" y="6391656"/>
            <a:ext cx="990599" cy="304799"/>
          </a:xfrm>
          <a:prstGeom prst="rect">
            <a:avLst/>
          </a:prstGeom>
        </p:spPr>
        <p:txBody>
          <a:bodyPr vert="horz" lIns="91440" tIns="45720" rIns="91440" bIns="45720" rtlCol="0" anchor="ctr" anchorCtr="0"/>
          <a:lstStyle>
            <a:lvl1pPr algn="r">
              <a:defRPr sz="1000" b="1" i="0">
                <a:solidFill>
                  <a:schemeClr val="accent1"/>
                </a:solidFill>
              </a:defRPr>
            </a:lvl1pPr>
          </a:lstStyle>
          <a:p>
            <a:fld id="{2818C75F-EC2F-4F24-AE89-E8D18647D015}" type="datetime1">
              <a:rPr lang="en-US" smtClean="0"/>
              <a:t>5/21/2024</a:t>
            </a:fld>
            <a:endParaRPr lang="en-US" dirty="0"/>
          </a:p>
        </p:txBody>
      </p:sp>
      <p:sp>
        <p:nvSpPr>
          <p:cNvPr id="5" name="Footer Placeholder 4"/>
          <p:cNvSpPr>
            <a:spLocks noGrp="1"/>
          </p:cNvSpPr>
          <p:nvPr>
            <p:ph type="ftr" sz="quarter" idx="3"/>
          </p:nvPr>
        </p:nvSpPr>
        <p:spPr>
          <a:xfrm>
            <a:off x="557784" y="6391656"/>
            <a:ext cx="3867912" cy="310896"/>
          </a:xfrm>
          <a:prstGeom prst="rect">
            <a:avLst/>
          </a:prstGeom>
        </p:spPr>
        <p:txBody>
          <a:bodyPr vert="horz" lIns="91440" tIns="45720" rIns="91440" bIns="45720" rtlCol="0" anchor="ctr" anchorCtr="0"/>
          <a:lstStyle>
            <a:lvl1pPr algn="l">
              <a:defRPr sz="1000" b="1" i="0">
                <a:solidFill>
                  <a:schemeClr val="accent1"/>
                </a:solidFill>
              </a:defRPr>
            </a:lvl1pPr>
          </a:lstStyle>
          <a:p>
            <a:r>
              <a:rPr lang="en-US" dirty="0"/>
              <a:t>
              </a:t>
            </a:r>
          </a:p>
        </p:txBody>
      </p:sp>
      <p:sp>
        <p:nvSpPr>
          <p:cNvPr id="29" name="Rectangle 2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oldtownlawyers.com/" TargetMode="External"/><Relationship Id="rId2" Type="http://schemas.openxmlformats.org/officeDocument/2006/relationships/hyperlink" Target="mailto:meinken@oldtownlawyers.com" TargetMode="Externa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2.xml.rels><?xml version="1.0" encoding="UTF-8" standalone="yes"?>
<Relationships xmlns="http://schemas.openxmlformats.org/package/2006/relationships"><Relationship Id="rId2" Type="http://schemas.openxmlformats.org/officeDocument/2006/relationships/hyperlink" Target="http://www.lsnv.org/"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vsb.org/SLC/Site/news/pubs/svh.aspx"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841B6-6404-471D-8E41-B29D2ED43487}"/>
              </a:ext>
            </a:extLst>
          </p:cNvPr>
          <p:cNvSpPr>
            <a:spLocks noGrp="1"/>
          </p:cNvSpPr>
          <p:nvPr>
            <p:ph type="ctrTitle"/>
          </p:nvPr>
        </p:nvSpPr>
        <p:spPr>
          <a:xfrm>
            <a:off x="1610515" y="1057334"/>
            <a:ext cx="8825658" cy="2554775"/>
          </a:xfrm>
        </p:spPr>
        <p:txBody>
          <a:bodyPr/>
          <a:lstStyle/>
          <a:p>
            <a:pPr algn="ctr"/>
            <a:r>
              <a:rPr lang="en-US" dirty="0"/>
              <a:t>The Importance </a:t>
            </a:r>
            <a:br>
              <a:rPr lang="en-US" dirty="0"/>
            </a:br>
            <a:r>
              <a:rPr lang="en-US" dirty="0"/>
              <a:t>of Estate Planning</a:t>
            </a:r>
            <a:br>
              <a:rPr lang="en-US" dirty="0"/>
            </a:br>
            <a:endParaRPr lang="en-US" dirty="0"/>
          </a:p>
        </p:txBody>
      </p:sp>
      <p:sp>
        <p:nvSpPr>
          <p:cNvPr id="3" name="Subtitle 2">
            <a:extLst>
              <a:ext uri="{FF2B5EF4-FFF2-40B4-BE49-F238E27FC236}">
                <a16:creationId xmlns:a16="http://schemas.microsoft.com/office/drawing/2014/main" id="{BFEC2208-9092-4E9D-80B5-DF42769473A2}"/>
              </a:ext>
            </a:extLst>
          </p:cNvPr>
          <p:cNvSpPr>
            <a:spLocks noGrp="1"/>
          </p:cNvSpPr>
          <p:nvPr>
            <p:ph type="subTitle" idx="1"/>
          </p:nvPr>
        </p:nvSpPr>
        <p:spPr>
          <a:xfrm>
            <a:off x="864781" y="3612108"/>
            <a:ext cx="10462438" cy="1587213"/>
          </a:xfrm>
        </p:spPr>
        <p:txBody>
          <a:bodyPr>
            <a:normAutofit/>
          </a:bodyPr>
          <a:lstStyle/>
          <a:p>
            <a:pPr algn="ctr"/>
            <a:r>
              <a:rPr lang="en-US" sz="2000" dirty="0">
                <a:solidFill>
                  <a:schemeClr val="bg1"/>
                </a:solidFill>
              </a:rPr>
              <a:t>Presented by:</a:t>
            </a:r>
          </a:p>
          <a:p>
            <a:pPr algn="ctr"/>
            <a:r>
              <a:rPr lang="en-US" sz="2000" dirty="0">
                <a:solidFill>
                  <a:schemeClr val="bg1"/>
                </a:solidFill>
              </a:rPr>
              <a:t> </a:t>
            </a:r>
            <a:r>
              <a:rPr lang="en-US" sz="1900" dirty="0">
                <a:solidFill>
                  <a:schemeClr val="bg1"/>
                </a:solidFill>
              </a:rPr>
              <a:t>Gretchyn </a:t>
            </a:r>
            <a:r>
              <a:rPr lang="en-US" sz="1900" dirty="0" err="1">
                <a:solidFill>
                  <a:schemeClr val="bg1"/>
                </a:solidFill>
              </a:rPr>
              <a:t>meinken</a:t>
            </a:r>
            <a:r>
              <a:rPr lang="en-US" sz="1900" dirty="0">
                <a:solidFill>
                  <a:schemeClr val="bg1"/>
                </a:solidFill>
              </a:rPr>
              <a:t>, esq., Friedman, Grimes, Meinken &amp; Leischner, PLLC</a:t>
            </a:r>
          </a:p>
          <a:p>
            <a:pPr algn="ctr"/>
            <a:r>
              <a:rPr lang="en-US" sz="1900" dirty="0">
                <a:solidFill>
                  <a:schemeClr val="bg1"/>
                </a:solidFill>
              </a:rPr>
              <a:t>Elizabeth m. </a:t>
            </a:r>
            <a:r>
              <a:rPr lang="en-US" sz="1900" dirty="0" err="1">
                <a:solidFill>
                  <a:schemeClr val="bg1"/>
                </a:solidFill>
              </a:rPr>
              <a:t>crego</a:t>
            </a:r>
            <a:r>
              <a:rPr lang="en-US" sz="1900" dirty="0">
                <a:solidFill>
                  <a:schemeClr val="bg1"/>
                </a:solidFill>
              </a:rPr>
              <a:t>, Esq., legal services of northern </a:t>
            </a:r>
            <a:r>
              <a:rPr lang="en-US" sz="1900" dirty="0" err="1">
                <a:solidFill>
                  <a:schemeClr val="bg1"/>
                </a:solidFill>
              </a:rPr>
              <a:t>virginia</a:t>
            </a:r>
            <a:endParaRPr lang="en-US" sz="1900" dirty="0">
              <a:solidFill>
                <a:schemeClr val="bg1"/>
              </a:solidFill>
            </a:endParaRPr>
          </a:p>
        </p:txBody>
      </p:sp>
      <p:sp>
        <p:nvSpPr>
          <p:cNvPr id="4" name="Slide Number Placeholder 3">
            <a:extLst>
              <a:ext uri="{FF2B5EF4-FFF2-40B4-BE49-F238E27FC236}">
                <a16:creationId xmlns:a16="http://schemas.microsoft.com/office/drawing/2014/main" id="{3F1A9724-0B4D-480E-8A54-C67C410FB119}"/>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2800" b="0" i="0" u="none" strike="noStrike" kern="1200" cap="none" spc="0" normalizeH="0" baseline="0" noProof="0" smtClean="0">
                <a:ln>
                  <a:noFill/>
                </a:ln>
                <a:solidFill>
                  <a:prstClr val="white"/>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1</a:t>
            </a:fld>
            <a:endParaRPr kumimoji="0" lang="en-US" sz="2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980221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DD418-212D-4E6F-A109-3B28E09EDB4F}"/>
              </a:ext>
            </a:extLst>
          </p:cNvPr>
          <p:cNvSpPr>
            <a:spLocks noGrp="1"/>
          </p:cNvSpPr>
          <p:nvPr>
            <p:ph type="title"/>
          </p:nvPr>
        </p:nvSpPr>
        <p:spPr/>
        <p:txBody>
          <a:bodyPr/>
          <a:lstStyle/>
          <a:p>
            <a:r>
              <a:rPr lang="en-US" dirty="0"/>
              <a:t>General</a:t>
            </a:r>
          </a:p>
        </p:txBody>
      </p:sp>
      <p:sp>
        <p:nvSpPr>
          <p:cNvPr id="3" name="Content Placeholder 2">
            <a:extLst>
              <a:ext uri="{FF2B5EF4-FFF2-40B4-BE49-F238E27FC236}">
                <a16:creationId xmlns:a16="http://schemas.microsoft.com/office/drawing/2014/main" id="{D63659F2-3E80-494A-AA95-1034071B9A55}"/>
              </a:ext>
            </a:extLst>
          </p:cNvPr>
          <p:cNvSpPr>
            <a:spLocks noGrp="1"/>
          </p:cNvSpPr>
          <p:nvPr>
            <p:ph idx="1"/>
          </p:nvPr>
        </p:nvSpPr>
        <p:spPr/>
        <p:txBody>
          <a:bodyPr>
            <a:normAutofit/>
          </a:bodyPr>
          <a:lstStyle/>
          <a:p>
            <a:pPr marL="457200" lvl="1" indent="0">
              <a:buNone/>
            </a:pPr>
            <a:endParaRPr lang="en-US" sz="2600" dirty="0"/>
          </a:p>
          <a:p>
            <a:r>
              <a:rPr lang="en-US" sz="2800" dirty="0"/>
              <a:t>There are three documents that we generally recommend all clients have in place:</a:t>
            </a:r>
          </a:p>
          <a:p>
            <a:pPr lvl="1"/>
            <a:r>
              <a:rPr lang="en-US" sz="2600" dirty="0"/>
              <a:t>Advance Medical Directive</a:t>
            </a:r>
          </a:p>
          <a:p>
            <a:pPr lvl="1"/>
            <a:r>
              <a:rPr lang="en-US" sz="2600" dirty="0"/>
              <a:t>General Power of Attorney</a:t>
            </a:r>
          </a:p>
          <a:p>
            <a:pPr lvl="1"/>
            <a:r>
              <a:rPr lang="en-US" sz="2600" dirty="0"/>
              <a:t>Last Will and Testament</a:t>
            </a:r>
          </a:p>
        </p:txBody>
      </p:sp>
      <p:sp>
        <p:nvSpPr>
          <p:cNvPr id="4" name="Slide Number Placeholder 3">
            <a:extLst>
              <a:ext uri="{FF2B5EF4-FFF2-40B4-BE49-F238E27FC236}">
                <a16:creationId xmlns:a16="http://schemas.microsoft.com/office/drawing/2014/main" id="{ABEB3A11-6941-4659-BA71-5A3933F556F1}"/>
              </a:ext>
            </a:extLst>
          </p:cNvPr>
          <p:cNvSpPr>
            <a:spLocks noGrp="1"/>
          </p:cNvSpPr>
          <p:nvPr>
            <p:ph type="sldNum" sz="quarter" idx="12"/>
          </p:nvPr>
        </p:nvSpPr>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val="8025506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6740F-2AB1-4EBF-BF2A-6D62D5E1FC13}"/>
              </a:ext>
            </a:extLst>
          </p:cNvPr>
          <p:cNvSpPr>
            <a:spLocks noGrp="1"/>
          </p:cNvSpPr>
          <p:nvPr>
            <p:ph type="title"/>
          </p:nvPr>
        </p:nvSpPr>
        <p:spPr/>
        <p:txBody>
          <a:bodyPr/>
          <a:lstStyle/>
          <a:p>
            <a:r>
              <a:rPr lang="en-US" dirty="0"/>
              <a:t>Advance Medical Directive</a:t>
            </a:r>
          </a:p>
        </p:txBody>
      </p:sp>
      <p:sp>
        <p:nvSpPr>
          <p:cNvPr id="3" name="Content Placeholder 2">
            <a:extLst>
              <a:ext uri="{FF2B5EF4-FFF2-40B4-BE49-F238E27FC236}">
                <a16:creationId xmlns:a16="http://schemas.microsoft.com/office/drawing/2014/main" id="{E1230B3C-6668-4213-9794-DC8539CFC18A}"/>
              </a:ext>
            </a:extLst>
          </p:cNvPr>
          <p:cNvSpPr>
            <a:spLocks noGrp="1"/>
          </p:cNvSpPr>
          <p:nvPr>
            <p:ph idx="1"/>
          </p:nvPr>
        </p:nvSpPr>
        <p:spPr/>
        <p:txBody>
          <a:bodyPr>
            <a:normAutofit/>
          </a:bodyPr>
          <a:lstStyle/>
          <a:p>
            <a:r>
              <a:rPr lang="en-US" sz="2000" dirty="0"/>
              <a:t>An Advance Medical Directive governs who can make medical decisions on your behalf when you “lack the ability to make an informed decision”.</a:t>
            </a:r>
          </a:p>
          <a:p>
            <a:pPr lvl="1"/>
            <a:r>
              <a:rPr lang="en-US" sz="2000" dirty="0"/>
              <a:t>The determination is typically made by two doctors.</a:t>
            </a:r>
          </a:p>
          <a:p>
            <a:pPr lvl="1"/>
            <a:r>
              <a:rPr lang="en-US" sz="2000" dirty="0"/>
              <a:t>Gives your agent the power to handle your medical affairs – your agent stands in your shoes.</a:t>
            </a:r>
          </a:p>
          <a:p>
            <a:pPr lvl="1"/>
            <a:r>
              <a:rPr lang="en-US" sz="2000" dirty="0"/>
              <a:t>Typically sets forth your preference as to organ donation.</a:t>
            </a:r>
          </a:p>
          <a:p>
            <a:pPr lvl="1"/>
            <a:r>
              <a:rPr lang="en-US" sz="2000" dirty="0"/>
              <a:t>Typically addresses your preference on life-support.</a:t>
            </a:r>
          </a:p>
        </p:txBody>
      </p:sp>
      <p:sp>
        <p:nvSpPr>
          <p:cNvPr id="4" name="Slide Number Placeholder 3">
            <a:extLst>
              <a:ext uri="{FF2B5EF4-FFF2-40B4-BE49-F238E27FC236}">
                <a16:creationId xmlns:a16="http://schemas.microsoft.com/office/drawing/2014/main" id="{55C04F52-1C9E-4D4B-A409-991E35D333F4}"/>
              </a:ext>
            </a:extLst>
          </p:cNvPr>
          <p:cNvSpPr>
            <a:spLocks noGrp="1"/>
          </p:cNvSpPr>
          <p:nvPr>
            <p:ph type="sldNum" sz="quarter" idx="12"/>
          </p:nvPr>
        </p:nvSpPr>
        <p:spPr/>
        <p:txBody>
          <a:bodyPr/>
          <a:lstStyle/>
          <a:p>
            <a:fld id="{D57F1E4F-1CFF-5643-939E-217C01CDF565}" type="slidenum">
              <a:rPr lang="en-US" smtClean="0"/>
              <a:pPr/>
              <a:t>3</a:t>
            </a:fld>
            <a:endParaRPr lang="en-US" dirty="0"/>
          </a:p>
        </p:txBody>
      </p:sp>
    </p:spTree>
    <p:extLst>
      <p:ext uri="{BB962C8B-B14F-4D97-AF65-F5344CB8AC3E}">
        <p14:creationId xmlns:p14="http://schemas.microsoft.com/office/powerpoint/2010/main" val="27916267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2BE7A-0A7F-40D4-9B9A-6F4870BB93FC}"/>
              </a:ext>
            </a:extLst>
          </p:cNvPr>
          <p:cNvSpPr>
            <a:spLocks noGrp="1"/>
          </p:cNvSpPr>
          <p:nvPr>
            <p:ph type="title"/>
          </p:nvPr>
        </p:nvSpPr>
        <p:spPr/>
        <p:txBody>
          <a:bodyPr/>
          <a:lstStyle/>
          <a:p>
            <a:r>
              <a:rPr lang="en-US" dirty="0"/>
              <a:t>General Power of Attorney</a:t>
            </a:r>
          </a:p>
        </p:txBody>
      </p:sp>
      <p:sp>
        <p:nvSpPr>
          <p:cNvPr id="3" name="Content Placeholder 2">
            <a:extLst>
              <a:ext uri="{FF2B5EF4-FFF2-40B4-BE49-F238E27FC236}">
                <a16:creationId xmlns:a16="http://schemas.microsoft.com/office/drawing/2014/main" id="{9EC6EF0F-12DC-4F89-A154-25C358065EA7}"/>
              </a:ext>
            </a:extLst>
          </p:cNvPr>
          <p:cNvSpPr>
            <a:spLocks noGrp="1"/>
          </p:cNvSpPr>
          <p:nvPr>
            <p:ph idx="1"/>
          </p:nvPr>
        </p:nvSpPr>
        <p:spPr/>
        <p:txBody>
          <a:bodyPr>
            <a:noAutofit/>
          </a:bodyPr>
          <a:lstStyle/>
          <a:p>
            <a:r>
              <a:rPr lang="en-US" dirty="0"/>
              <a:t>A General Power of Attorney is sometimes referred to as a Financial Power of Attorney or Durable Power of Attorney.</a:t>
            </a:r>
          </a:p>
          <a:p>
            <a:pPr lvl="1"/>
            <a:r>
              <a:rPr lang="en-US" sz="1800" dirty="0"/>
              <a:t>This document sets forth who can make financial and business decisions on your behalf.</a:t>
            </a:r>
          </a:p>
          <a:p>
            <a:pPr lvl="1"/>
            <a:r>
              <a:rPr lang="en-US" sz="1800" dirty="0"/>
              <a:t>Your agent owes a fiduciary duty to act in your best interests.</a:t>
            </a:r>
          </a:p>
          <a:p>
            <a:pPr lvl="1"/>
            <a:r>
              <a:rPr lang="en-US" sz="1800" dirty="0"/>
              <a:t>Typically goes into effect on signing on not on determination of incapacity.</a:t>
            </a:r>
          </a:p>
          <a:p>
            <a:pPr lvl="1"/>
            <a:r>
              <a:rPr lang="en-US" sz="1800" dirty="0"/>
              <a:t>Durable means that it is still effective when you lack capacity.</a:t>
            </a:r>
          </a:p>
        </p:txBody>
      </p:sp>
      <p:sp>
        <p:nvSpPr>
          <p:cNvPr id="4" name="Slide Number Placeholder 3">
            <a:extLst>
              <a:ext uri="{FF2B5EF4-FFF2-40B4-BE49-F238E27FC236}">
                <a16:creationId xmlns:a16="http://schemas.microsoft.com/office/drawing/2014/main" id="{5B957D00-2946-4E05-9D11-EA1BF7D098C9}"/>
              </a:ext>
            </a:extLst>
          </p:cNvPr>
          <p:cNvSpPr>
            <a:spLocks noGrp="1"/>
          </p:cNvSpPr>
          <p:nvPr>
            <p:ph type="sldNum" sz="quarter" idx="12"/>
          </p:nvPr>
        </p:nvSpPr>
        <p:spPr/>
        <p:txBody>
          <a:bodyPr/>
          <a:lstStyle/>
          <a:p>
            <a:fld id="{D57F1E4F-1CFF-5643-939E-217C01CDF565}" type="slidenum">
              <a:rPr lang="en-US" smtClean="0"/>
              <a:pPr/>
              <a:t>4</a:t>
            </a:fld>
            <a:endParaRPr lang="en-US" dirty="0"/>
          </a:p>
        </p:txBody>
      </p:sp>
    </p:spTree>
    <p:extLst>
      <p:ext uri="{BB962C8B-B14F-4D97-AF65-F5344CB8AC3E}">
        <p14:creationId xmlns:p14="http://schemas.microsoft.com/office/powerpoint/2010/main" val="41856188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B8F34-520B-4F71-86BA-1CF0BBD2D7AF}"/>
              </a:ext>
            </a:extLst>
          </p:cNvPr>
          <p:cNvSpPr>
            <a:spLocks noGrp="1"/>
          </p:cNvSpPr>
          <p:nvPr>
            <p:ph type="title"/>
          </p:nvPr>
        </p:nvSpPr>
        <p:spPr/>
        <p:txBody>
          <a:bodyPr/>
          <a:lstStyle/>
          <a:p>
            <a:r>
              <a:rPr lang="en-US" dirty="0"/>
              <a:t>General Power of Attorney, contd.</a:t>
            </a:r>
          </a:p>
        </p:txBody>
      </p:sp>
      <p:sp>
        <p:nvSpPr>
          <p:cNvPr id="3" name="Content Placeholder 2">
            <a:extLst>
              <a:ext uri="{FF2B5EF4-FFF2-40B4-BE49-F238E27FC236}">
                <a16:creationId xmlns:a16="http://schemas.microsoft.com/office/drawing/2014/main" id="{7BD571B9-BC86-46D3-AB94-22F492674057}"/>
              </a:ext>
            </a:extLst>
          </p:cNvPr>
          <p:cNvSpPr>
            <a:spLocks noGrp="1"/>
          </p:cNvSpPr>
          <p:nvPr>
            <p:ph idx="1"/>
          </p:nvPr>
        </p:nvSpPr>
        <p:spPr>
          <a:xfrm>
            <a:off x="1059704" y="2536825"/>
            <a:ext cx="8825659" cy="3416300"/>
          </a:xfrm>
        </p:spPr>
        <p:txBody>
          <a:bodyPr>
            <a:noAutofit/>
          </a:bodyPr>
          <a:lstStyle/>
          <a:p>
            <a:pPr lvl="1"/>
            <a:r>
              <a:rPr lang="en-US" sz="1800" dirty="0"/>
              <a:t>Power of Attorney with immediate effect:</a:t>
            </a:r>
          </a:p>
          <a:p>
            <a:pPr lvl="2"/>
            <a:r>
              <a:rPr lang="en-US" sz="1600" dirty="0"/>
              <a:t>Your agent can act immediately at any time, whether you are traveling, admitted to a medical facility (even if you are not incapacitated), or simply not available to address your affairs.</a:t>
            </a:r>
          </a:p>
          <a:p>
            <a:pPr lvl="2"/>
            <a:r>
              <a:rPr lang="en-US" sz="1600" dirty="0"/>
              <a:t>Ensuring you have a responsible person serving as your agent.</a:t>
            </a:r>
          </a:p>
          <a:p>
            <a:pPr lvl="1"/>
            <a:r>
              <a:rPr lang="en-US" sz="1800" dirty="0"/>
              <a:t>Springing Power of Attorney (not recommended):</a:t>
            </a:r>
          </a:p>
          <a:p>
            <a:pPr lvl="2"/>
            <a:r>
              <a:rPr lang="en-US" sz="1600" dirty="0"/>
              <a:t>Does not take effect immediately: requires that you lack capacity.</a:t>
            </a:r>
          </a:p>
          <a:p>
            <a:pPr lvl="2"/>
            <a:r>
              <a:rPr lang="en-US" sz="1600" dirty="0"/>
              <a:t>May be difficult to obtain a physician’s evaluation on capacity.</a:t>
            </a:r>
          </a:p>
          <a:p>
            <a:pPr lvl="2"/>
            <a:r>
              <a:rPr lang="en-US" sz="1600" dirty="0"/>
              <a:t>Higher probability of rejection by financial institutions. </a:t>
            </a:r>
          </a:p>
        </p:txBody>
      </p:sp>
      <p:sp>
        <p:nvSpPr>
          <p:cNvPr id="4" name="Slide Number Placeholder 3">
            <a:extLst>
              <a:ext uri="{FF2B5EF4-FFF2-40B4-BE49-F238E27FC236}">
                <a16:creationId xmlns:a16="http://schemas.microsoft.com/office/drawing/2014/main" id="{33C6A5EB-FD13-4B95-B1C0-7F9487694CED}"/>
              </a:ext>
            </a:extLst>
          </p:cNvPr>
          <p:cNvSpPr>
            <a:spLocks noGrp="1"/>
          </p:cNvSpPr>
          <p:nvPr>
            <p:ph type="sldNum" sz="quarter" idx="12"/>
          </p:nvPr>
        </p:nvSpPr>
        <p:spPr/>
        <p:txBody>
          <a:bodyPr/>
          <a:lstStyle/>
          <a:p>
            <a:fld id="{D57F1E4F-1CFF-5643-939E-217C01CDF565}" type="slidenum">
              <a:rPr lang="en-US" smtClean="0"/>
              <a:pPr/>
              <a:t>5</a:t>
            </a:fld>
            <a:endParaRPr lang="en-US" dirty="0"/>
          </a:p>
        </p:txBody>
      </p:sp>
    </p:spTree>
    <p:extLst>
      <p:ext uri="{BB962C8B-B14F-4D97-AF65-F5344CB8AC3E}">
        <p14:creationId xmlns:p14="http://schemas.microsoft.com/office/powerpoint/2010/main" val="17493286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912F2-894A-48CE-828F-E5F872BFDE09}"/>
              </a:ext>
            </a:extLst>
          </p:cNvPr>
          <p:cNvSpPr>
            <a:spLocks noGrp="1"/>
          </p:cNvSpPr>
          <p:nvPr>
            <p:ph type="title"/>
          </p:nvPr>
        </p:nvSpPr>
        <p:spPr/>
        <p:txBody>
          <a:bodyPr/>
          <a:lstStyle/>
          <a:p>
            <a:r>
              <a:rPr lang="en-US" dirty="0"/>
              <a:t>Last Will and Testament</a:t>
            </a:r>
          </a:p>
        </p:txBody>
      </p:sp>
      <p:sp>
        <p:nvSpPr>
          <p:cNvPr id="3" name="Content Placeholder 2">
            <a:extLst>
              <a:ext uri="{FF2B5EF4-FFF2-40B4-BE49-F238E27FC236}">
                <a16:creationId xmlns:a16="http://schemas.microsoft.com/office/drawing/2014/main" id="{6DD773D3-0541-4498-9F51-13DD2B0C99A8}"/>
              </a:ext>
            </a:extLst>
          </p:cNvPr>
          <p:cNvSpPr>
            <a:spLocks noGrp="1"/>
          </p:cNvSpPr>
          <p:nvPr>
            <p:ph idx="1"/>
          </p:nvPr>
        </p:nvSpPr>
        <p:spPr/>
        <p:txBody>
          <a:bodyPr>
            <a:normAutofit/>
          </a:bodyPr>
          <a:lstStyle/>
          <a:p>
            <a:r>
              <a:rPr lang="en-US" sz="2000" dirty="0"/>
              <a:t>A Last Will and Testament (“Will”) is a written document that is effective upon death and:</a:t>
            </a:r>
          </a:p>
          <a:p>
            <a:pPr lvl="2">
              <a:buFont typeface="Wingdings" panose="05000000000000000000" pitchFamily="2" charset="2"/>
              <a:buChar char="Ø"/>
            </a:pPr>
            <a:r>
              <a:rPr lang="en-US" sz="1900" dirty="0"/>
              <a:t>States who receives property after death</a:t>
            </a:r>
          </a:p>
          <a:p>
            <a:pPr lvl="2">
              <a:buFont typeface="Wingdings" panose="05000000000000000000" pitchFamily="2" charset="2"/>
              <a:buChar char="Ø"/>
            </a:pPr>
            <a:r>
              <a:rPr lang="en-US" sz="1900" dirty="0"/>
              <a:t>Typically states burial preferences</a:t>
            </a:r>
          </a:p>
          <a:p>
            <a:pPr lvl="2">
              <a:buFont typeface="Wingdings" panose="05000000000000000000" pitchFamily="2" charset="2"/>
              <a:buChar char="Ø"/>
            </a:pPr>
            <a:r>
              <a:rPr lang="en-US" sz="1900" dirty="0"/>
              <a:t>Names executor</a:t>
            </a:r>
          </a:p>
          <a:p>
            <a:pPr lvl="2">
              <a:buFont typeface="Wingdings" panose="05000000000000000000" pitchFamily="2" charset="2"/>
              <a:buChar char="Ø"/>
            </a:pPr>
            <a:r>
              <a:rPr lang="en-US" sz="1900" dirty="0"/>
              <a:t>Nominates guardian for minor/disabled children</a:t>
            </a:r>
          </a:p>
          <a:p>
            <a:endParaRPr lang="en-US" dirty="0"/>
          </a:p>
        </p:txBody>
      </p:sp>
      <p:sp>
        <p:nvSpPr>
          <p:cNvPr id="4" name="Slide Number Placeholder 3">
            <a:extLst>
              <a:ext uri="{FF2B5EF4-FFF2-40B4-BE49-F238E27FC236}">
                <a16:creationId xmlns:a16="http://schemas.microsoft.com/office/drawing/2014/main" id="{32E750EC-56E4-4D9D-9E38-0390C0CF8EA3}"/>
              </a:ext>
            </a:extLst>
          </p:cNvPr>
          <p:cNvSpPr>
            <a:spLocks noGrp="1"/>
          </p:cNvSpPr>
          <p:nvPr>
            <p:ph type="sldNum" sz="quarter" idx="12"/>
          </p:nvPr>
        </p:nvSpPr>
        <p:spPr/>
        <p:txBody>
          <a:bodyPr/>
          <a:lstStyle/>
          <a:p>
            <a:fld id="{D57F1E4F-1CFF-5643-939E-217C01CDF565}" type="slidenum">
              <a:rPr lang="en-US" smtClean="0"/>
              <a:pPr/>
              <a:t>6</a:t>
            </a:fld>
            <a:endParaRPr lang="en-US" dirty="0"/>
          </a:p>
        </p:txBody>
      </p:sp>
    </p:spTree>
    <p:extLst>
      <p:ext uri="{BB962C8B-B14F-4D97-AF65-F5344CB8AC3E}">
        <p14:creationId xmlns:p14="http://schemas.microsoft.com/office/powerpoint/2010/main" val="14827260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912F2-894A-48CE-828F-E5F872BFDE09}"/>
              </a:ext>
            </a:extLst>
          </p:cNvPr>
          <p:cNvSpPr>
            <a:spLocks noGrp="1"/>
          </p:cNvSpPr>
          <p:nvPr>
            <p:ph type="title"/>
          </p:nvPr>
        </p:nvSpPr>
        <p:spPr/>
        <p:txBody>
          <a:bodyPr/>
          <a:lstStyle/>
          <a:p>
            <a:r>
              <a:rPr lang="en-US" dirty="0"/>
              <a:t>Last Will and Testament, contd.</a:t>
            </a:r>
          </a:p>
        </p:txBody>
      </p:sp>
      <p:sp>
        <p:nvSpPr>
          <p:cNvPr id="3" name="Content Placeholder 2">
            <a:extLst>
              <a:ext uri="{FF2B5EF4-FFF2-40B4-BE49-F238E27FC236}">
                <a16:creationId xmlns:a16="http://schemas.microsoft.com/office/drawing/2014/main" id="{6DD773D3-0541-4498-9F51-13DD2B0C99A8}"/>
              </a:ext>
            </a:extLst>
          </p:cNvPr>
          <p:cNvSpPr>
            <a:spLocks noGrp="1"/>
          </p:cNvSpPr>
          <p:nvPr>
            <p:ph idx="1"/>
          </p:nvPr>
        </p:nvSpPr>
        <p:spPr/>
        <p:txBody>
          <a:bodyPr>
            <a:normAutofit/>
          </a:bodyPr>
          <a:lstStyle/>
          <a:p>
            <a:r>
              <a:rPr lang="en-US" sz="2000" dirty="0"/>
              <a:t>How is it created?</a:t>
            </a:r>
          </a:p>
          <a:p>
            <a:pPr lvl="1"/>
            <a:r>
              <a:rPr lang="en-US" sz="1700" dirty="0"/>
              <a:t>The Last Will and Testament is drafted, ideally by estate planning attorney</a:t>
            </a:r>
          </a:p>
          <a:p>
            <a:pPr lvl="1"/>
            <a:r>
              <a:rPr lang="en-US" sz="1700" dirty="0"/>
              <a:t>Testator (person making the will) and witnesses must all be over 18 years and mentally competent	</a:t>
            </a:r>
          </a:p>
          <a:p>
            <a:pPr lvl="1"/>
            <a:r>
              <a:rPr lang="en-US" sz="1700" dirty="0"/>
              <a:t>Will is signed by the Testator in front of two (2) disinterested witnesses and Notary Public, who also sign the Will</a:t>
            </a:r>
          </a:p>
          <a:p>
            <a:pPr lvl="1"/>
            <a:r>
              <a:rPr lang="en-US" sz="1700" dirty="0"/>
              <a:t>Self-proving affidavit: witnesses attest that the Testator is over 18 years old, Testator signed of own free will, Testator is competent and of sound mind</a:t>
            </a:r>
          </a:p>
          <a:p>
            <a:endParaRPr lang="en-US" dirty="0"/>
          </a:p>
        </p:txBody>
      </p:sp>
      <p:sp>
        <p:nvSpPr>
          <p:cNvPr id="4" name="Slide Number Placeholder 3">
            <a:extLst>
              <a:ext uri="{FF2B5EF4-FFF2-40B4-BE49-F238E27FC236}">
                <a16:creationId xmlns:a16="http://schemas.microsoft.com/office/drawing/2014/main" id="{32E750EC-56E4-4D9D-9E38-0390C0CF8EA3}"/>
              </a:ext>
            </a:extLst>
          </p:cNvPr>
          <p:cNvSpPr>
            <a:spLocks noGrp="1"/>
          </p:cNvSpPr>
          <p:nvPr>
            <p:ph type="sldNum" sz="quarter" idx="12"/>
          </p:nvPr>
        </p:nvSpPr>
        <p:spPr/>
        <p:txBody>
          <a:bodyPr/>
          <a:lstStyle/>
          <a:p>
            <a:fld id="{D57F1E4F-1CFF-5643-939E-217C01CDF565}" type="slidenum">
              <a:rPr lang="en-US" smtClean="0"/>
              <a:pPr/>
              <a:t>7</a:t>
            </a:fld>
            <a:endParaRPr lang="en-US" dirty="0"/>
          </a:p>
        </p:txBody>
      </p:sp>
    </p:spTree>
    <p:extLst>
      <p:ext uri="{BB962C8B-B14F-4D97-AF65-F5344CB8AC3E}">
        <p14:creationId xmlns:p14="http://schemas.microsoft.com/office/powerpoint/2010/main" val="33627151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912F2-894A-48CE-828F-E5F872BFDE09}"/>
              </a:ext>
            </a:extLst>
          </p:cNvPr>
          <p:cNvSpPr>
            <a:spLocks noGrp="1"/>
          </p:cNvSpPr>
          <p:nvPr>
            <p:ph type="title"/>
          </p:nvPr>
        </p:nvSpPr>
        <p:spPr/>
        <p:txBody>
          <a:bodyPr/>
          <a:lstStyle/>
          <a:p>
            <a:r>
              <a:rPr lang="en-US" dirty="0"/>
              <a:t>Last Will and Testament, contd.</a:t>
            </a:r>
          </a:p>
        </p:txBody>
      </p:sp>
      <p:sp>
        <p:nvSpPr>
          <p:cNvPr id="3" name="Content Placeholder 2">
            <a:extLst>
              <a:ext uri="{FF2B5EF4-FFF2-40B4-BE49-F238E27FC236}">
                <a16:creationId xmlns:a16="http://schemas.microsoft.com/office/drawing/2014/main" id="{6DD773D3-0541-4498-9F51-13DD2B0C99A8}"/>
              </a:ext>
            </a:extLst>
          </p:cNvPr>
          <p:cNvSpPr>
            <a:spLocks noGrp="1"/>
          </p:cNvSpPr>
          <p:nvPr>
            <p:ph idx="1"/>
          </p:nvPr>
        </p:nvSpPr>
        <p:spPr/>
        <p:txBody>
          <a:bodyPr>
            <a:normAutofit/>
          </a:bodyPr>
          <a:lstStyle/>
          <a:p>
            <a:r>
              <a:rPr lang="en-US" sz="2000" dirty="0"/>
              <a:t>A Will governs what happens to your </a:t>
            </a:r>
            <a:r>
              <a:rPr lang="en-US" sz="2000" u="sng" dirty="0"/>
              <a:t>probate</a:t>
            </a:r>
            <a:r>
              <a:rPr lang="en-US" sz="2000" dirty="0"/>
              <a:t> assets on your death.</a:t>
            </a:r>
          </a:p>
          <a:p>
            <a:pPr lvl="1"/>
            <a:r>
              <a:rPr lang="en-US" sz="1900" b="1" dirty="0"/>
              <a:t>Probate</a:t>
            </a:r>
            <a:r>
              <a:rPr lang="en-US" sz="1900" dirty="0"/>
              <a:t> assets are those that are in your individual name and for which you do </a:t>
            </a:r>
            <a:r>
              <a:rPr lang="en-US" sz="1900" u="sng" dirty="0"/>
              <a:t>not</a:t>
            </a:r>
            <a:r>
              <a:rPr lang="en-US" sz="1900" dirty="0"/>
              <a:t> have beneficiary designations in place.  </a:t>
            </a:r>
          </a:p>
          <a:p>
            <a:pPr lvl="1"/>
            <a:r>
              <a:rPr lang="en-US" sz="1900" b="1" dirty="0"/>
              <a:t>Non-probate</a:t>
            </a:r>
            <a:r>
              <a:rPr lang="en-US" sz="1900" dirty="0"/>
              <a:t> assets are those that either have beneficiary designations or are owned by you with another person with a right of survivorship.  These assets are </a:t>
            </a:r>
            <a:r>
              <a:rPr lang="en-US" sz="1900" u="sng" dirty="0"/>
              <a:t>not</a:t>
            </a:r>
            <a:r>
              <a:rPr lang="en-US" sz="1900" dirty="0"/>
              <a:t> governed by the terms of your Will (your Will has no control over the disposition of those assets). </a:t>
            </a:r>
          </a:p>
        </p:txBody>
      </p:sp>
      <p:sp>
        <p:nvSpPr>
          <p:cNvPr id="4" name="Slide Number Placeholder 3">
            <a:extLst>
              <a:ext uri="{FF2B5EF4-FFF2-40B4-BE49-F238E27FC236}">
                <a16:creationId xmlns:a16="http://schemas.microsoft.com/office/drawing/2014/main" id="{32E750EC-56E4-4D9D-9E38-0390C0CF8EA3}"/>
              </a:ext>
            </a:extLst>
          </p:cNvPr>
          <p:cNvSpPr>
            <a:spLocks noGrp="1"/>
          </p:cNvSpPr>
          <p:nvPr>
            <p:ph type="sldNum" sz="quarter" idx="12"/>
          </p:nvPr>
        </p:nvSpPr>
        <p:spPr/>
        <p:txBody>
          <a:bodyPr/>
          <a:lstStyle/>
          <a:p>
            <a:fld id="{D57F1E4F-1CFF-5643-939E-217C01CDF565}" type="slidenum">
              <a:rPr lang="en-US" smtClean="0"/>
              <a:pPr/>
              <a:t>8</a:t>
            </a:fld>
            <a:endParaRPr lang="en-US" dirty="0"/>
          </a:p>
        </p:txBody>
      </p:sp>
    </p:spTree>
    <p:extLst>
      <p:ext uri="{BB962C8B-B14F-4D97-AF65-F5344CB8AC3E}">
        <p14:creationId xmlns:p14="http://schemas.microsoft.com/office/powerpoint/2010/main" val="40928853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08217-8C72-5841-7ACF-65FBDB64BCB0}"/>
              </a:ext>
            </a:extLst>
          </p:cNvPr>
          <p:cNvSpPr>
            <a:spLocks noGrp="1"/>
          </p:cNvSpPr>
          <p:nvPr>
            <p:ph type="title"/>
          </p:nvPr>
        </p:nvSpPr>
        <p:spPr/>
        <p:txBody>
          <a:bodyPr/>
          <a:lstStyle/>
          <a:p>
            <a:r>
              <a:rPr lang="en-US" dirty="0"/>
              <a:t>Digital Asset Planning</a:t>
            </a:r>
          </a:p>
        </p:txBody>
      </p:sp>
      <p:sp>
        <p:nvSpPr>
          <p:cNvPr id="3" name="Content Placeholder 2">
            <a:extLst>
              <a:ext uri="{FF2B5EF4-FFF2-40B4-BE49-F238E27FC236}">
                <a16:creationId xmlns:a16="http://schemas.microsoft.com/office/drawing/2014/main" id="{DFB7A753-A9D6-C979-BB11-03D7D85A86CF}"/>
              </a:ext>
            </a:extLst>
          </p:cNvPr>
          <p:cNvSpPr>
            <a:spLocks noGrp="1"/>
          </p:cNvSpPr>
          <p:nvPr>
            <p:ph idx="1"/>
          </p:nvPr>
        </p:nvSpPr>
        <p:spPr/>
        <p:txBody>
          <a:bodyPr>
            <a:normAutofit fontScale="77500" lnSpcReduction="20000"/>
          </a:bodyPr>
          <a:lstStyle/>
          <a:p>
            <a:r>
              <a:rPr lang="en-US" dirty="0"/>
              <a:t>Digital assets are “electronic records in which an individual has a right or interest” </a:t>
            </a:r>
          </a:p>
          <a:p>
            <a:pPr lvl="1"/>
            <a:r>
              <a:rPr lang="en-US" dirty="0"/>
              <a:t>Digital assets include bank accounts, brokerage accounts, social media accounts, email, texts, cloud storage, PayPal, Venmo and cryptocurrency.</a:t>
            </a:r>
          </a:p>
          <a:p>
            <a:pPr lvl="1"/>
            <a:r>
              <a:rPr lang="en-US" dirty="0"/>
              <a:t>Your online bank or brokerage account is a digital asset, but the contents of the account is not.</a:t>
            </a:r>
          </a:p>
          <a:p>
            <a:pPr lvl="1"/>
            <a:r>
              <a:rPr lang="en-US" dirty="0"/>
              <a:t>Some accounts, such as Venmo and PayPal are licenses, not accounts that you own.</a:t>
            </a:r>
          </a:p>
          <a:p>
            <a:r>
              <a:rPr lang="en-US" dirty="0"/>
              <a:t>Planning </a:t>
            </a:r>
          </a:p>
          <a:p>
            <a:pPr lvl="1"/>
            <a:r>
              <a:rPr lang="en-US" dirty="0"/>
              <a:t>Be sure your estate planning documents include provisions allowing your fiduciaries to access your digital assets.</a:t>
            </a:r>
          </a:p>
          <a:p>
            <a:pPr lvl="1"/>
            <a:r>
              <a:rPr lang="en-US" dirty="0"/>
              <a:t>Keep an updated list of all digital assets, usernames and passwords.  Tell your fiduciaries where to find it.</a:t>
            </a:r>
          </a:p>
          <a:p>
            <a:pPr lvl="1"/>
            <a:r>
              <a:rPr lang="en-US" dirty="0"/>
              <a:t>Be sure the key for cryptocurrency is included on that list or stored on a hard drive that your fiduciary knows how to access.</a:t>
            </a:r>
          </a:p>
          <a:p>
            <a:pPr lvl="1"/>
            <a:r>
              <a:rPr lang="en-US" dirty="0"/>
              <a:t>Name account managers where possible.  These are people who can view your accounts but not access the assets.</a:t>
            </a:r>
          </a:p>
          <a:p>
            <a:pPr lvl="1"/>
            <a:r>
              <a:rPr lang="en-US" dirty="0"/>
              <a:t>Name Legacy Contacts for accounts such as Apple ID and Facebook.</a:t>
            </a:r>
          </a:p>
          <a:p>
            <a:pPr lvl="1"/>
            <a:endParaRPr lang="en-US" dirty="0"/>
          </a:p>
        </p:txBody>
      </p:sp>
      <p:sp>
        <p:nvSpPr>
          <p:cNvPr id="4" name="Slide Number Placeholder 3">
            <a:extLst>
              <a:ext uri="{FF2B5EF4-FFF2-40B4-BE49-F238E27FC236}">
                <a16:creationId xmlns:a16="http://schemas.microsoft.com/office/drawing/2014/main" id="{2F209CC8-A872-F3DC-10D3-1A3F1193C202}"/>
              </a:ext>
            </a:extLst>
          </p:cNvPr>
          <p:cNvSpPr>
            <a:spLocks noGrp="1"/>
          </p:cNvSpPr>
          <p:nvPr>
            <p:ph type="sldNum" sz="quarter" idx="12"/>
          </p:nvPr>
        </p:nvSpPr>
        <p:spPr/>
        <p:txBody>
          <a:bodyPr/>
          <a:lstStyle/>
          <a:p>
            <a:fld id="{D57F1E4F-1CFF-5643-939E-217C01CDF565}" type="slidenum">
              <a:rPr lang="en-US" smtClean="0"/>
              <a:pPr/>
              <a:t>9</a:t>
            </a:fld>
            <a:endParaRPr lang="en-US" dirty="0"/>
          </a:p>
        </p:txBody>
      </p:sp>
    </p:spTree>
    <p:extLst>
      <p:ext uri="{BB962C8B-B14F-4D97-AF65-F5344CB8AC3E}">
        <p14:creationId xmlns:p14="http://schemas.microsoft.com/office/powerpoint/2010/main" val="3144921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55311-4EEF-45C4-6DF4-6C1B99155A07}"/>
              </a:ext>
            </a:extLst>
          </p:cNvPr>
          <p:cNvSpPr>
            <a:spLocks noGrp="1"/>
          </p:cNvSpPr>
          <p:nvPr>
            <p:ph type="title"/>
          </p:nvPr>
        </p:nvSpPr>
        <p:spPr/>
        <p:txBody>
          <a:bodyPr/>
          <a:lstStyle/>
          <a:p>
            <a:r>
              <a:rPr lang="en-US" dirty="0"/>
              <a:t>Solo Aging</a:t>
            </a:r>
          </a:p>
        </p:txBody>
      </p:sp>
      <p:sp>
        <p:nvSpPr>
          <p:cNvPr id="3" name="Content Placeholder 2">
            <a:extLst>
              <a:ext uri="{FF2B5EF4-FFF2-40B4-BE49-F238E27FC236}">
                <a16:creationId xmlns:a16="http://schemas.microsoft.com/office/drawing/2014/main" id="{4C9FA13D-AD3D-58D8-27B7-482D51B2AB9E}"/>
              </a:ext>
            </a:extLst>
          </p:cNvPr>
          <p:cNvSpPr>
            <a:spLocks noGrp="1"/>
          </p:cNvSpPr>
          <p:nvPr>
            <p:ph idx="1"/>
          </p:nvPr>
        </p:nvSpPr>
        <p:spPr/>
        <p:txBody>
          <a:bodyPr>
            <a:normAutofit lnSpcReduction="10000"/>
          </a:bodyPr>
          <a:lstStyle/>
          <a:p>
            <a:r>
              <a:rPr lang="en-US" dirty="0"/>
              <a:t>Planning for those who are single and aging is a distinct challenge when it comes to naming agents under your estate planning documents.  </a:t>
            </a:r>
          </a:p>
          <a:p>
            <a:r>
              <a:rPr lang="en-US" dirty="0"/>
              <a:t>Options:</a:t>
            </a:r>
          </a:p>
          <a:p>
            <a:pPr lvl="1"/>
            <a:r>
              <a:rPr lang="en-US" dirty="0"/>
              <a:t>Family: Siblings, Children, Nieces/Nephews.</a:t>
            </a:r>
          </a:p>
          <a:p>
            <a:pPr lvl="1"/>
            <a:r>
              <a:rPr lang="en-US" dirty="0"/>
              <a:t>Others: Friends, Colleagues, Neighbors.</a:t>
            </a:r>
          </a:p>
          <a:p>
            <a:pPr lvl="1"/>
            <a:r>
              <a:rPr lang="en-US" dirty="0"/>
              <a:t>Professionals: Attorneys, Banks, Trust Companies, Other Professional Fiduciaries.</a:t>
            </a:r>
          </a:p>
          <a:p>
            <a:r>
              <a:rPr lang="en-US" dirty="0"/>
              <a:t>Concerns:</a:t>
            </a:r>
          </a:p>
          <a:p>
            <a:pPr lvl="1"/>
            <a:r>
              <a:rPr lang="en-US" dirty="0"/>
              <a:t>Age – Will they be able to handle the roles at their age?</a:t>
            </a:r>
          </a:p>
          <a:p>
            <a:pPr lvl="1"/>
            <a:r>
              <a:rPr lang="en-US" dirty="0"/>
              <a:t>Fiscal Maturity – Do I trust them to manage my money?</a:t>
            </a:r>
          </a:p>
          <a:p>
            <a:pPr lvl="1"/>
            <a:r>
              <a:rPr lang="en-US" dirty="0"/>
              <a:t>Cost – How much will it cost to have them serve?</a:t>
            </a:r>
          </a:p>
          <a:p>
            <a:pPr lvl="1"/>
            <a:endParaRPr lang="en-US" dirty="0"/>
          </a:p>
          <a:p>
            <a:pPr lvl="1"/>
            <a:endParaRPr lang="en-US" dirty="0"/>
          </a:p>
        </p:txBody>
      </p:sp>
      <p:sp>
        <p:nvSpPr>
          <p:cNvPr id="4" name="Slide Number Placeholder 3">
            <a:extLst>
              <a:ext uri="{FF2B5EF4-FFF2-40B4-BE49-F238E27FC236}">
                <a16:creationId xmlns:a16="http://schemas.microsoft.com/office/drawing/2014/main" id="{70266CB1-8D97-7FCC-11C8-BBE417800D75}"/>
              </a:ext>
            </a:extLst>
          </p:cNvPr>
          <p:cNvSpPr>
            <a:spLocks noGrp="1"/>
          </p:cNvSpPr>
          <p:nvPr>
            <p:ph type="sldNum" sz="quarter" idx="12"/>
          </p:nvPr>
        </p:nvSpPr>
        <p:spPr/>
        <p:txBody>
          <a:bodyPr/>
          <a:lstStyle/>
          <a:p>
            <a:fld id="{D57F1E4F-1CFF-5643-939E-217C01CDF565}" type="slidenum">
              <a:rPr lang="en-US" smtClean="0"/>
              <a:pPr/>
              <a:t>10</a:t>
            </a:fld>
            <a:endParaRPr lang="en-US" dirty="0"/>
          </a:p>
        </p:txBody>
      </p:sp>
    </p:spTree>
    <p:extLst>
      <p:ext uri="{BB962C8B-B14F-4D97-AF65-F5344CB8AC3E}">
        <p14:creationId xmlns:p14="http://schemas.microsoft.com/office/powerpoint/2010/main" val="25017251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73724-F270-46B4-B886-DAC406021EE2}"/>
              </a:ext>
            </a:extLst>
          </p:cNvPr>
          <p:cNvSpPr>
            <a:spLocks noGrp="1"/>
          </p:cNvSpPr>
          <p:nvPr>
            <p:ph type="title"/>
          </p:nvPr>
        </p:nvSpPr>
        <p:spPr/>
        <p:txBody>
          <a:bodyPr/>
          <a:lstStyle/>
          <a:p>
            <a:r>
              <a:rPr lang="en-US" dirty="0"/>
              <a:t>Estate Administration</a:t>
            </a:r>
          </a:p>
        </p:txBody>
      </p:sp>
      <p:sp>
        <p:nvSpPr>
          <p:cNvPr id="3" name="Content Placeholder 2">
            <a:extLst>
              <a:ext uri="{FF2B5EF4-FFF2-40B4-BE49-F238E27FC236}">
                <a16:creationId xmlns:a16="http://schemas.microsoft.com/office/drawing/2014/main" id="{F6968FFE-D87A-4535-91F5-6CC612EB0044}"/>
              </a:ext>
            </a:extLst>
          </p:cNvPr>
          <p:cNvSpPr>
            <a:spLocks noGrp="1"/>
          </p:cNvSpPr>
          <p:nvPr>
            <p:ph idx="1"/>
          </p:nvPr>
        </p:nvSpPr>
        <p:spPr/>
        <p:txBody>
          <a:bodyPr>
            <a:normAutofit/>
          </a:bodyPr>
          <a:lstStyle/>
          <a:p>
            <a:pPr lvl="1"/>
            <a:r>
              <a:rPr lang="en-US" sz="1800" dirty="0"/>
              <a:t>Average length of a proceeding is 1.5-2 years.</a:t>
            </a:r>
          </a:p>
          <a:p>
            <a:pPr lvl="1"/>
            <a:r>
              <a:rPr lang="en-US" sz="1800" dirty="0"/>
              <a:t>Generally requires the filing of an Inventory and Accounts (generally annually) until all assets have been distributed.</a:t>
            </a:r>
          </a:p>
          <a:p>
            <a:pPr lvl="1"/>
            <a:r>
              <a:rPr lang="en-US" sz="1800" dirty="0"/>
              <a:t>Costly process between the court fees, attorneys’ fees (typically your executor will hire professional counsel), and sometimes surety bond fees.</a:t>
            </a:r>
          </a:p>
          <a:p>
            <a:pPr lvl="1"/>
            <a:r>
              <a:rPr lang="en-US" sz="1800" dirty="0"/>
              <a:t>Difficulties arise with minors inheriting outright under a Will.</a:t>
            </a:r>
          </a:p>
          <a:p>
            <a:pPr lvl="1"/>
            <a:r>
              <a:rPr lang="en-US" sz="1800" dirty="0"/>
              <a:t>Your Will and probate assets become public record.</a:t>
            </a:r>
          </a:p>
          <a:p>
            <a:pPr lvl="2"/>
            <a:endParaRPr lang="en-US" dirty="0"/>
          </a:p>
        </p:txBody>
      </p:sp>
      <p:sp>
        <p:nvSpPr>
          <p:cNvPr id="4" name="Slide Number Placeholder 3">
            <a:extLst>
              <a:ext uri="{FF2B5EF4-FFF2-40B4-BE49-F238E27FC236}">
                <a16:creationId xmlns:a16="http://schemas.microsoft.com/office/drawing/2014/main" id="{FB979AFE-3DE4-44F4-9CED-A6EAD705DABB}"/>
              </a:ext>
            </a:extLst>
          </p:cNvPr>
          <p:cNvSpPr>
            <a:spLocks noGrp="1"/>
          </p:cNvSpPr>
          <p:nvPr>
            <p:ph type="sldNum" sz="quarter" idx="12"/>
          </p:nvPr>
        </p:nvSpPr>
        <p:spPr/>
        <p:txBody>
          <a:bodyPr/>
          <a:lstStyle/>
          <a:p>
            <a:fld id="{D57F1E4F-1CFF-5643-939E-217C01CDF565}" type="slidenum">
              <a:rPr lang="en-US" smtClean="0"/>
              <a:pPr/>
              <a:t>11</a:t>
            </a:fld>
            <a:endParaRPr lang="en-US" dirty="0"/>
          </a:p>
        </p:txBody>
      </p:sp>
    </p:spTree>
    <p:extLst>
      <p:ext uri="{BB962C8B-B14F-4D97-AF65-F5344CB8AC3E}">
        <p14:creationId xmlns:p14="http://schemas.microsoft.com/office/powerpoint/2010/main" val="20322423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5E4A4-8159-4048-869B-02FE23BE4A73}"/>
              </a:ext>
            </a:extLst>
          </p:cNvPr>
          <p:cNvSpPr>
            <a:spLocks noGrp="1"/>
          </p:cNvSpPr>
          <p:nvPr>
            <p:ph type="title"/>
          </p:nvPr>
        </p:nvSpPr>
        <p:spPr/>
        <p:txBody>
          <a:bodyPr/>
          <a:lstStyle/>
          <a:p>
            <a:r>
              <a:rPr lang="en-US" dirty="0"/>
              <a:t>Avoiding Probate</a:t>
            </a:r>
          </a:p>
        </p:txBody>
      </p:sp>
      <p:sp>
        <p:nvSpPr>
          <p:cNvPr id="3" name="Content Placeholder 2">
            <a:extLst>
              <a:ext uri="{FF2B5EF4-FFF2-40B4-BE49-F238E27FC236}">
                <a16:creationId xmlns:a16="http://schemas.microsoft.com/office/drawing/2014/main" id="{005AD3AE-8950-4E19-9185-C356F5A22A94}"/>
              </a:ext>
            </a:extLst>
          </p:cNvPr>
          <p:cNvSpPr>
            <a:spLocks noGrp="1"/>
          </p:cNvSpPr>
          <p:nvPr>
            <p:ph idx="1"/>
          </p:nvPr>
        </p:nvSpPr>
        <p:spPr/>
        <p:txBody>
          <a:bodyPr>
            <a:normAutofit fontScale="40000" lnSpcReduction="20000"/>
          </a:bodyPr>
          <a:lstStyle/>
          <a:p>
            <a:r>
              <a:rPr lang="en-US" sz="3800" dirty="0"/>
              <a:t>There are several ways to avoid some or all of your assets going through the probate process.</a:t>
            </a:r>
          </a:p>
          <a:p>
            <a:r>
              <a:rPr lang="en-US" sz="3800" dirty="0"/>
              <a:t>Revocable Trust </a:t>
            </a:r>
          </a:p>
          <a:p>
            <a:pPr lvl="1"/>
            <a:r>
              <a:rPr lang="en-US" sz="3800" dirty="0"/>
              <a:t>The Trust is an </a:t>
            </a:r>
            <a:r>
              <a:rPr lang="en-US" sz="3800" i="1" dirty="0"/>
              <a:t>inter vivos</a:t>
            </a:r>
            <a:r>
              <a:rPr lang="en-US" sz="3800" dirty="0"/>
              <a:t> trust, which means that it comes into being when you sign the trust document.  It uses your SSN, so any income earned by an asset in your Trust is generally reported on your 1040.</a:t>
            </a:r>
          </a:p>
          <a:p>
            <a:pPr lvl="1"/>
            <a:r>
              <a:rPr lang="en-US" sz="3800" dirty="0"/>
              <a:t>Since the document is revocable, you can change it so long as you have capacity.  </a:t>
            </a:r>
          </a:p>
          <a:p>
            <a:pPr lvl="1"/>
            <a:r>
              <a:rPr lang="en-US" sz="3800" dirty="0"/>
              <a:t>Your financial advisor and estate planning attorney should be involved with asset retitling and beneficiary designations to help ensure that probate is avoided.</a:t>
            </a:r>
          </a:p>
          <a:p>
            <a:pPr lvl="1"/>
            <a:r>
              <a:rPr lang="en-US" sz="3800" dirty="0"/>
              <a:t>The Will generally states any assets not in the trust or without beneficiary designations be transferred into the Trust, so that the Trust governs the ultimate distribution.</a:t>
            </a:r>
          </a:p>
          <a:p>
            <a:pPr lvl="1"/>
            <a:r>
              <a:rPr lang="en-US" sz="3800" dirty="0"/>
              <a:t>A Trust is generally </a:t>
            </a:r>
            <a:r>
              <a:rPr lang="en-US" sz="3800" u="sng" dirty="0"/>
              <a:t>not</a:t>
            </a:r>
            <a:r>
              <a:rPr lang="en-US" sz="3800" dirty="0"/>
              <a:t> required to be provided to the court if probate is necessary, and therefore remains a private means of transferring your assets to the ultimate beneficiaries. </a:t>
            </a:r>
          </a:p>
          <a:p>
            <a:pPr lvl="1"/>
            <a:endParaRPr lang="en-US" sz="3200" dirty="0"/>
          </a:p>
          <a:p>
            <a:pPr lvl="1"/>
            <a:endParaRPr lang="en-US" sz="1800" dirty="0"/>
          </a:p>
          <a:p>
            <a:pPr lvl="1"/>
            <a:endParaRPr lang="en-US" dirty="0"/>
          </a:p>
        </p:txBody>
      </p:sp>
      <p:sp>
        <p:nvSpPr>
          <p:cNvPr id="4" name="Slide Number Placeholder 3">
            <a:extLst>
              <a:ext uri="{FF2B5EF4-FFF2-40B4-BE49-F238E27FC236}">
                <a16:creationId xmlns:a16="http://schemas.microsoft.com/office/drawing/2014/main" id="{3606824B-421F-4F1C-AF78-B96E3864D676}"/>
              </a:ext>
            </a:extLst>
          </p:cNvPr>
          <p:cNvSpPr>
            <a:spLocks noGrp="1"/>
          </p:cNvSpPr>
          <p:nvPr>
            <p:ph type="sldNum" sz="quarter" idx="12"/>
          </p:nvPr>
        </p:nvSpPr>
        <p:spPr/>
        <p:txBody>
          <a:bodyPr/>
          <a:lstStyle/>
          <a:p>
            <a:fld id="{D57F1E4F-1CFF-5643-939E-217C01CDF565}" type="slidenum">
              <a:rPr lang="en-US" smtClean="0"/>
              <a:pPr/>
              <a:t>12</a:t>
            </a:fld>
            <a:endParaRPr lang="en-US" dirty="0"/>
          </a:p>
        </p:txBody>
      </p:sp>
    </p:spTree>
    <p:extLst>
      <p:ext uri="{BB962C8B-B14F-4D97-AF65-F5344CB8AC3E}">
        <p14:creationId xmlns:p14="http://schemas.microsoft.com/office/powerpoint/2010/main" val="10992623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D88C1-C134-414B-86FC-3D2EFEE05C0C}"/>
              </a:ext>
            </a:extLst>
          </p:cNvPr>
          <p:cNvSpPr>
            <a:spLocks noGrp="1"/>
          </p:cNvSpPr>
          <p:nvPr>
            <p:ph type="title"/>
          </p:nvPr>
        </p:nvSpPr>
        <p:spPr/>
        <p:txBody>
          <a:bodyPr/>
          <a:lstStyle/>
          <a:p>
            <a:r>
              <a:rPr lang="en-US" dirty="0"/>
              <a:t>Avoiding probate, contd.</a:t>
            </a:r>
          </a:p>
        </p:txBody>
      </p:sp>
      <p:sp>
        <p:nvSpPr>
          <p:cNvPr id="3" name="Content Placeholder 2">
            <a:extLst>
              <a:ext uri="{FF2B5EF4-FFF2-40B4-BE49-F238E27FC236}">
                <a16:creationId xmlns:a16="http://schemas.microsoft.com/office/drawing/2014/main" id="{5671A3A3-F35C-4ED1-9D4D-8096912591D1}"/>
              </a:ext>
            </a:extLst>
          </p:cNvPr>
          <p:cNvSpPr>
            <a:spLocks noGrp="1"/>
          </p:cNvSpPr>
          <p:nvPr>
            <p:ph idx="1"/>
          </p:nvPr>
        </p:nvSpPr>
        <p:spPr/>
        <p:txBody>
          <a:bodyPr>
            <a:normAutofit fontScale="70000" lnSpcReduction="20000"/>
          </a:bodyPr>
          <a:lstStyle/>
          <a:p>
            <a:r>
              <a:rPr lang="en-US" sz="2100" dirty="0"/>
              <a:t>Joint Ownership with Right of Survivorship</a:t>
            </a:r>
          </a:p>
          <a:p>
            <a:pPr lvl="1"/>
            <a:r>
              <a:rPr lang="en-US" sz="2100" dirty="0"/>
              <a:t>The asset (such as a bank account or real estate) becomes the sole property of the other owner when you die without any other action being necessary.</a:t>
            </a:r>
          </a:p>
          <a:p>
            <a:pPr lvl="1"/>
            <a:r>
              <a:rPr lang="en-US" sz="2100" dirty="0"/>
              <a:t>Lacks protection against the joint owner using the money during your life.</a:t>
            </a:r>
          </a:p>
          <a:p>
            <a:pPr lvl="1"/>
            <a:r>
              <a:rPr lang="en-US" sz="2100" dirty="0"/>
              <a:t>Often used by couples.</a:t>
            </a:r>
          </a:p>
          <a:p>
            <a:pPr lvl="1"/>
            <a:r>
              <a:rPr lang="en-US" sz="2100" dirty="0"/>
              <a:t>If sole goal is to give joint owner ability to help you manage finances, then consider giving them authority with a general power of attorney instead.</a:t>
            </a:r>
          </a:p>
          <a:p>
            <a:pPr lvl="1"/>
            <a:r>
              <a:rPr lang="en-US" sz="2100" dirty="0"/>
              <a:t>If sole goal is to allow for a quick transfer after you die, then consider using a beneficiary form instead.</a:t>
            </a:r>
          </a:p>
          <a:p>
            <a:r>
              <a:rPr lang="en-US" sz="2100" dirty="0"/>
              <a:t>Beneficiary forms</a:t>
            </a:r>
          </a:p>
          <a:p>
            <a:pPr lvl="1"/>
            <a:r>
              <a:rPr lang="en-US" sz="2100" dirty="0"/>
              <a:t>Transfers the asset directly to the beneficiary upon your death.</a:t>
            </a:r>
          </a:p>
          <a:p>
            <a:pPr lvl="1"/>
            <a:r>
              <a:rPr lang="en-US" sz="2100" dirty="0"/>
              <a:t>Can transfer assets into a trust.</a:t>
            </a:r>
          </a:p>
          <a:p>
            <a:pPr marL="457200" lvl="1" indent="0">
              <a:buNone/>
            </a:pPr>
            <a:endParaRPr lang="en-US" sz="1800" dirty="0"/>
          </a:p>
        </p:txBody>
      </p:sp>
      <p:sp>
        <p:nvSpPr>
          <p:cNvPr id="4" name="Slide Number Placeholder 3">
            <a:extLst>
              <a:ext uri="{FF2B5EF4-FFF2-40B4-BE49-F238E27FC236}">
                <a16:creationId xmlns:a16="http://schemas.microsoft.com/office/drawing/2014/main" id="{DF3251E0-52DC-4ABD-91A5-58140D006D53}"/>
              </a:ext>
            </a:extLst>
          </p:cNvPr>
          <p:cNvSpPr>
            <a:spLocks noGrp="1"/>
          </p:cNvSpPr>
          <p:nvPr>
            <p:ph type="sldNum" sz="quarter" idx="12"/>
          </p:nvPr>
        </p:nvSpPr>
        <p:spPr/>
        <p:txBody>
          <a:bodyPr/>
          <a:lstStyle/>
          <a:p>
            <a:fld id="{D57F1E4F-1CFF-5643-939E-217C01CDF565}" type="slidenum">
              <a:rPr lang="en-US" smtClean="0"/>
              <a:pPr/>
              <a:t>13</a:t>
            </a:fld>
            <a:endParaRPr lang="en-US" dirty="0"/>
          </a:p>
        </p:txBody>
      </p:sp>
    </p:spTree>
    <p:extLst>
      <p:ext uri="{BB962C8B-B14F-4D97-AF65-F5344CB8AC3E}">
        <p14:creationId xmlns:p14="http://schemas.microsoft.com/office/powerpoint/2010/main" val="12203785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60C28-5319-4D7C-938F-90F828ECCECE}"/>
              </a:ext>
            </a:extLst>
          </p:cNvPr>
          <p:cNvSpPr>
            <a:spLocks noGrp="1"/>
          </p:cNvSpPr>
          <p:nvPr>
            <p:ph type="title"/>
          </p:nvPr>
        </p:nvSpPr>
        <p:spPr>
          <a:xfrm>
            <a:off x="1001261" y="541407"/>
            <a:ext cx="8825659" cy="706964"/>
          </a:xfrm>
        </p:spPr>
        <p:txBody>
          <a:bodyPr/>
          <a:lstStyle/>
          <a:p>
            <a:r>
              <a:rPr lang="en-US" dirty="0"/>
              <a:t>Issues with Minors</a:t>
            </a:r>
          </a:p>
        </p:txBody>
      </p:sp>
      <p:sp>
        <p:nvSpPr>
          <p:cNvPr id="3" name="Content Placeholder 2">
            <a:extLst>
              <a:ext uri="{FF2B5EF4-FFF2-40B4-BE49-F238E27FC236}">
                <a16:creationId xmlns:a16="http://schemas.microsoft.com/office/drawing/2014/main" id="{64AAF421-4305-4085-BFAD-FE01C2922E76}"/>
              </a:ext>
            </a:extLst>
          </p:cNvPr>
          <p:cNvSpPr>
            <a:spLocks noGrp="1"/>
          </p:cNvSpPr>
          <p:nvPr>
            <p:ph idx="1"/>
          </p:nvPr>
        </p:nvSpPr>
        <p:spPr>
          <a:xfrm>
            <a:off x="457200" y="2349795"/>
            <a:ext cx="10839796" cy="4125820"/>
          </a:xfrm>
        </p:spPr>
        <p:txBody>
          <a:bodyPr numCol="2">
            <a:noAutofit/>
          </a:bodyPr>
          <a:lstStyle/>
          <a:p>
            <a:r>
              <a:rPr lang="en-US" sz="1400" dirty="0"/>
              <a:t>Minors inherit directly when they are named as beneficiaries on assets, someone dies without a will, or if a will names the minor, rather than a trust for the minor’s benefit.</a:t>
            </a:r>
          </a:p>
          <a:p>
            <a:r>
              <a:rPr lang="en-US" sz="1400" dirty="0"/>
              <a:t>The court and/or financial institution requires the appointment of a legal guardian of the minor’s estate. The process varies by jurisdiction, but it is generally expensive.</a:t>
            </a:r>
          </a:p>
          <a:p>
            <a:r>
              <a:rPr lang="en-US" sz="1400" dirty="0"/>
              <a:t>In Virginia, the court severely restricts the usage of the funds while under guardianship.</a:t>
            </a:r>
          </a:p>
          <a:p>
            <a:r>
              <a:rPr lang="en-US" sz="1400" dirty="0"/>
              <a:t>There are annual accountings required to the court (with annual fees), as well as an annual surety bond for the guardian.</a:t>
            </a:r>
          </a:p>
          <a:p>
            <a:r>
              <a:rPr lang="en-US" sz="1400" dirty="0"/>
              <a:t>Unless stated otherwise, the minor inherits the funds outright at the age of 18 (generally in senior year of high school), regardless of the person’s maturity.</a:t>
            </a:r>
          </a:p>
          <a:p>
            <a:pPr lvl="1"/>
            <a:r>
              <a:rPr lang="en-US" sz="1400" dirty="0"/>
              <a:t>If it is a revocable Trust, then the court generally has no involvement.</a:t>
            </a:r>
          </a:p>
          <a:p>
            <a:pPr lvl="1"/>
            <a:r>
              <a:rPr lang="en-US" sz="1400" dirty="0"/>
              <a:t>If it is a testamentary trust (a trust contained in your Will, that only goes into effect if the child is under a certain age when you die), then the full probate process is necessary and the trust is subject to court oversight (including accountings) until the trust terminates.</a:t>
            </a:r>
          </a:p>
          <a:p>
            <a:pPr lvl="1"/>
            <a:r>
              <a:rPr lang="en-US" sz="1400" dirty="0"/>
              <a:t>You decide how the Trustee uses the money for the minor.</a:t>
            </a:r>
          </a:p>
          <a:p>
            <a:pPr lvl="1"/>
            <a:r>
              <a:rPr lang="en-US" sz="1400" dirty="0"/>
              <a:t>You control when the minor inherits funds outright.</a:t>
            </a:r>
          </a:p>
          <a:p>
            <a:pPr lvl="1"/>
            <a:r>
              <a:rPr lang="en-US" sz="1400" dirty="0"/>
              <a:t>Assets with beneficiary designations can name the Trust (of which the minor is a beneficiary) to avoiding the minor inheriting directly</a:t>
            </a:r>
            <a:r>
              <a:rPr lang="en-US" sz="1350" dirty="0"/>
              <a:t>.</a:t>
            </a:r>
          </a:p>
        </p:txBody>
      </p:sp>
      <p:sp>
        <p:nvSpPr>
          <p:cNvPr id="4" name="Slide Number Placeholder 3">
            <a:extLst>
              <a:ext uri="{FF2B5EF4-FFF2-40B4-BE49-F238E27FC236}">
                <a16:creationId xmlns:a16="http://schemas.microsoft.com/office/drawing/2014/main" id="{9E89BAF4-28F5-4C13-9E13-B03CA00C05A0}"/>
              </a:ext>
            </a:extLst>
          </p:cNvPr>
          <p:cNvSpPr>
            <a:spLocks noGrp="1"/>
          </p:cNvSpPr>
          <p:nvPr>
            <p:ph type="sldNum" sz="quarter" idx="12"/>
          </p:nvPr>
        </p:nvSpPr>
        <p:spPr/>
        <p:txBody>
          <a:bodyPr/>
          <a:lstStyle/>
          <a:p>
            <a:fld id="{D57F1E4F-1CFF-5643-939E-217C01CDF565}" type="slidenum">
              <a:rPr lang="en-US" smtClean="0"/>
              <a:pPr/>
              <a:t>14</a:t>
            </a:fld>
            <a:endParaRPr lang="en-US" dirty="0"/>
          </a:p>
        </p:txBody>
      </p:sp>
      <p:sp>
        <p:nvSpPr>
          <p:cNvPr id="5" name="TextBox 4">
            <a:extLst>
              <a:ext uri="{FF2B5EF4-FFF2-40B4-BE49-F238E27FC236}">
                <a16:creationId xmlns:a16="http://schemas.microsoft.com/office/drawing/2014/main" id="{56A36AA2-7E37-471E-98FE-23B170ED532E}"/>
              </a:ext>
            </a:extLst>
          </p:cNvPr>
          <p:cNvSpPr txBox="1"/>
          <p:nvPr/>
        </p:nvSpPr>
        <p:spPr>
          <a:xfrm>
            <a:off x="1072342" y="1279603"/>
            <a:ext cx="4480560" cy="369332"/>
          </a:xfrm>
          <a:prstGeom prst="rect">
            <a:avLst/>
          </a:prstGeom>
          <a:noFill/>
        </p:spPr>
        <p:txBody>
          <a:bodyPr wrap="square" rtlCol="0">
            <a:spAutoFit/>
          </a:bodyPr>
          <a:lstStyle/>
          <a:p>
            <a:r>
              <a:rPr lang="en-US" dirty="0">
                <a:solidFill>
                  <a:schemeClr val="bg1"/>
                </a:solidFill>
              </a:rPr>
              <a:t>Inheriting Directly</a:t>
            </a:r>
          </a:p>
        </p:txBody>
      </p:sp>
      <p:sp>
        <p:nvSpPr>
          <p:cNvPr id="6" name="TextBox 5">
            <a:extLst>
              <a:ext uri="{FF2B5EF4-FFF2-40B4-BE49-F238E27FC236}">
                <a16:creationId xmlns:a16="http://schemas.microsoft.com/office/drawing/2014/main" id="{F5A03EFD-71E3-4620-9B99-31B42CC1A526}"/>
              </a:ext>
            </a:extLst>
          </p:cNvPr>
          <p:cNvSpPr txBox="1"/>
          <p:nvPr/>
        </p:nvSpPr>
        <p:spPr>
          <a:xfrm>
            <a:off x="6525491" y="1279603"/>
            <a:ext cx="4594167" cy="646331"/>
          </a:xfrm>
          <a:prstGeom prst="rect">
            <a:avLst/>
          </a:prstGeom>
          <a:noFill/>
        </p:spPr>
        <p:txBody>
          <a:bodyPr wrap="square" rtlCol="0">
            <a:spAutoFit/>
          </a:bodyPr>
          <a:lstStyle/>
          <a:p>
            <a:r>
              <a:rPr lang="en-US" dirty="0">
                <a:solidFill>
                  <a:schemeClr val="bg1"/>
                </a:solidFill>
              </a:rPr>
              <a:t>Inheriting under a Trust </a:t>
            </a:r>
          </a:p>
          <a:p>
            <a:endParaRPr lang="en-US" dirty="0"/>
          </a:p>
        </p:txBody>
      </p:sp>
      <p:cxnSp>
        <p:nvCxnSpPr>
          <p:cNvPr id="8" name="Straight Connector 7">
            <a:extLst>
              <a:ext uri="{FF2B5EF4-FFF2-40B4-BE49-F238E27FC236}">
                <a16:creationId xmlns:a16="http://schemas.microsoft.com/office/drawing/2014/main" id="{F2B5B29C-16AB-BD52-4FC4-D0EC6FC5402D}"/>
              </a:ext>
            </a:extLst>
          </p:cNvPr>
          <p:cNvCxnSpPr>
            <a:cxnSpLocks/>
          </p:cNvCxnSpPr>
          <p:nvPr/>
        </p:nvCxnSpPr>
        <p:spPr>
          <a:xfrm>
            <a:off x="6096000" y="2349795"/>
            <a:ext cx="0" cy="4257225"/>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3111498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3DDB5-165E-F5CF-3B1C-65B265FDB378}"/>
              </a:ext>
            </a:extLst>
          </p:cNvPr>
          <p:cNvSpPr>
            <a:spLocks noGrp="1"/>
          </p:cNvSpPr>
          <p:nvPr>
            <p:ph type="title"/>
          </p:nvPr>
        </p:nvSpPr>
        <p:spPr/>
        <p:txBody>
          <a:bodyPr/>
          <a:lstStyle/>
          <a:p>
            <a:r>
              <a:rPr lang="en-US" dirty="0"/>
              <a:t>Planning for Someone with Diminished Capacity</a:t>
            </a:r>
          </a:p>
        </p:txBody>
      </p:sp>
      <p:sp>
        <p:nvSpPr>
          <p:cNvPr id="3" name="Content Placeholder 2">
            <a:extLst>
              <a:ext uri="{FF2B5EF4-FFF2-40B4-BE49-F238E27FC236}">
                <a16:creationId xmlns:a16="http://schemas.microsoft.com/office/drawing/2014/main" id="{48E2F800-4B87-6B24-38E5-85BE8FF4BB6A}"/>
              </a:ext>
            </a:extLst>
          </p:cNvPr>
          <p:cNvSpPr>
            <a:spLocks noGrp="1"/>
          </p:cNvSpPr>
          <p:nvPr>
            <p:ph idx="1"/>
          </p:nvPr>
        </p:nvSpPr>
        <p:spPr/>
        <p:txBody>
          <a:bodyPr>
            <a:normAutofit fontScale="92500" lnSpcReduction="10000"/>
          </a:bodyPr>
          <a:lstStyle/>
          <a:p>
            <a:r>
              <a:rPr lang="en-US" dirty="0"/>
              <a:t>Capacity becomes an issue when someone lacks estate planning documents.  Depending on the level of capacity, it may not be feasible to prepare any estate planning documents – the attorney has to be comfortable with the level of capacity in order to prepare documents.</a:t>
            </a:r>
          </a:p>
          <a:p>
            <a:r>
              <a:rPr lang="en-US" dirty="0"/>
              <a:t>The capacity to prepare a Will (“testamentary capacity”) requires the attorney to inquire into whether a person can: identify family members, explain the type of assets and amounts, and understand what a Will does.</a:t>
            </a:r>
          </a:p>
          <a:p>
            <a:r>
              <a:rPr lang="en-US" dirty="0"/>
              <a:t>If capacity is too diminished to prepare a Will, then there’s insufficient capacity to prepare a Power of Attorney and Trust as well (these require a greater level of capacity).</a:t>
            </a:r>
          </a:p>
          <a:p>
            <a:r>
              <a:rPr lang="en-US" dirty="0"/>
              <a:t>If you have waited too long to create estate planning documents, then the alternative is an Adult Guardianship and Conservatorship.</a:t>
            </a:r>
          </a:p>
          <a:p>
            <a:endParaRPr lang="en-US" dirty="0"/>
          </a:p>
        </p:txBody>
      </p:sp>
      <p:sp>
        <p:nvSpPr>
          <p:cNvPr id="4" name="Slide Number Placeholder 3">
            <a:extLst>
              <a:ext uri="{FF2B5EF4-FFF2-40B4-BE49-F238E27FC236}">
                <a16:creationId xmlns:a16="http://schemas.microsoft.com/office/drawing/2014/main" id="{3D56CFFC-10A7-03D5-76A7-36BEB778E84F}"/>
              </a:ext>
            </a:extLst>
          </p:cNvPr>
          <p:cNvSpPr>
            <a:spLocks noGrp="1"/>
          </p:cNvSpPr>
          <p:nvPr>
            <p:ph type="sldNum" sz="quarter" idx="12"/>
          </p:nvPr>
        </p:nvSpPr>
        <p:spPr/>
        <p:txBody>
          <a:bodyPr/>
          <a:lstStyle/>
          <a:p>
            <a:fld id="{D57F1E4F-1CFF-5643-939E-217C01CDF565}" type="slidenum">
              <a:rPr lang="en-US" smtClean="0"/>
              <a:pPr/>
              <a:t>15</a:t>
            </a:fld>
            <a:endParaRPr lang="en-US" dirty="0"/>
          </a:p>
        </p:txBody>
      </p:sp>
    </p:spTree>
    <p:extLst>
      <p:ext uri="{BB962C8B-B14F-4D97-AF65-F5344CB8AC3E}">
        <p14:creationId xmlns:p14="http://schemas.microsoft.com/office/powerpoint/2010/main" val="29568961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4BE85-6A96-4273-9FB2-521D1024A6B9}"/>
              </a:ext>
            </a:extLst>
          </p:cNvPr>
          <p:cNvSpPr>
            <a:spLocks noGrp="1"/>
          </p:cNvSpPr>
          <p:nvPr>
            <p:ph type="title"/>
          </p:nvPr>
        </p:nvSpPr>
        <p:spPr/>
        <p:txBody>
          <a:bodyPr/>
          <a:lstStyle/>
          <a:p>
            <a:r>
              <a:rPr lang="en-US" dirty="0"/>
              <a:t>Adult Guardianship/Conservatorship	</a:t>
            </a:r>
          </a:p>
        </p:txBody>
      </p:sp>
      <p:sp>
        <p:nvSpPr>
          <p:cNvPr id="3" name="Content Placeholder 2">
            <a:extLst>
              <a:ext uri="{FF2B5EF4-FFF2-40B4-BE49-F238E27FC236}">
                <a16:creationId xmlns:a16="http://schemas.microsoft.com/office/drawing/2014/main" id="{83BEE5A3-C659-4EAC-A4E0-44C847B57D90}"/>
              </a:ext>
            </a:extLst>
          </p:cNvPr>
          <p:cNvSpPr>
            <a:spLocks noGrp="1"/>
          </p:cNvSpPr>
          <p:nvPr>
            <p:ph idx="1"/>
          </p:nvPr>
        </p:nvSpPr>
        <p:spPr>
          <a:xfrm>
            <a:off x="1154954" y="2294313"/>
            <a:ext cx="8825659" cy="3990109"/>
          </a:xfrm>
        </p:spPr>
        <p:txBody>
          <a:bodyPr>
            <a:normAutofit fontScale="85000" lnSpcReduction="10000"/>
          </a:bodyPr>
          <a:lstStyle/>
          <a:p>
            <a:r>
              <a:rPr lang="en-US" dirty="0"/>
              <a:t>What is an adult guardianship/conservatorship proceeding?</a:t>
            </a:r>
          </a:p>
          <a:p>
            <a:pPr lvl="1"/>
            <a:r>
              <a:rPr lang="en-US" dirty="0"/>
              <a:t>Occurs when you lack capacity and do not have estate planning documents in place (or are refusing to let your agents do what they need to do).</a:t>
            </a:r>
          </a:p>
          <a:p>
            <a:pPr lvl="1"/>
            <a:r>
              <a:rPr lang="en-US" dirty="0"/>
              <a:t>Someone petitions the court seeking the appointment of a guardianship/conservatorship on your behalf.  - It is an expensive and time-consuming process. </a:t>
            </a:r>
          </a:p>
          <a:p>
            <a:r>
              <a:rPr lang="en-US" dirty="0"/>
              <a:t>Who pays for this proceeding?</a:t>
            </a:r>
          </a:p>
          <a:p>
            <a:pPr lvl="1"/>
            <a:r>
              <a:rPr lang="en-US" dirty="0"/>
              <a:t>You do, so long as the matter was brought in good faith.  This includes the petitioner’s attorneys’ fees, the GAL’s fees, and the court fees.</a:t>
            </a:r>
          </a:p>
          <a:p>
            <a:r>
              <a:rPr lang="en-US" dirty="0"/>
              <a:t>What happens if a guardian/conservator gets appointed?</a:t>
            </a:r>
          </a:p>
          <a:p>
            <a:pPr lvl="1"/>
            <a:r>
              <a:rPr lang="en-US" dirty="0"/>
              <a:t>You lose a number of rights, depending on your capacity issues (vote, marry, drive, etc.).</a:t>
            </a:r>
          </a:p>
          <a:p>
            <a:pPr lvl="1"/>
            <a:r>
              <a:rPr lang="en-US" dirty="0"/>
              <a:t>Your guardian/conservator will make decisions concerning your medical care and financial affairs going forward.  -generally remains in place until death. </a:t>
            </a:r>
          </a:p>
          <a:p>
            <a:pPr lvl="1"/>
            <a:r>
              <a:rPr lang="en-US" dirty="0"/>
              <a:t>The guardian/conservator will generally be required to file annual reports with the court, resulting in annual court fees.</a:t>
            </a:r>
          </a:p>
          <a:p>
            <a:pPr lvl="1"/>
            <a:endParaRPr lang="en-US" dirty="0"/>
          </a:p>
        </p:txBody>
      </p:sp>
      <p:sp>
        <p:nvSpPr>
          <p:cNvPr id="4" name="Slide Number Placeholder 3">
            <a:extLst>
              <a:ext uri="{FF2B5EF4-FFF2-40B4-BE49-F238E27FC236}">
                <a16:creationId xmlns:a16="http://schemas.microsoft.com/office/drawing/2014/main" id="{5770D149-58A5-4BBD-B937-C536828C37FA}"/>
              </a:ext>
            </a:extLst>
          </p:cNvPr>
          <p:cNvSpPr>
            <a:spLocks noGrp="1"/>
          </p:cNvSpPr>
          <p:nvPr>
            <p:ph type="sldNum" sz="quarter" idx="12"/>
          </p:nvPr>
        </p:nvSpPr>
        <p:spPr/>
        <p:txBody>
          <a:bodyPr/>
          <a:lstStyle/>
          <a:p>
            <a:fld id="{D57F1E4F-1CFF-5643-939E-217C01CDF565}" type="slidenum">
              <a:rPr lang="en-US" smtClean="0"/>
              <a:pPr/>
              <a:t>16</a:t>
            </a:fld>
            <a:endParaRPr lang="en-US" dirty="0"/>
          </a:p>
        </p:txBody>
      </p:sp>
    </p:spTree>
    <p:extLst>
      <p:ext uri="{BB962C8B-B14F-4D97-AF65-F5344CB8AC3E}">
        <p14:creationId xmlns:p14="http://schemas.microsoft.com/office/powerpoint/2010/main" val="27642991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6D3A3-5289-40BE-A262-D2ADE53F35EC}"/>
              </a:ext>
            </a:extLst>
          </p:cNvPr>
          <p:cNvSpPr>
            <a:spLocks noGrp="1"/>
          </p:cNvSpPr>
          <p:nvPr>
            <p:ph type="title"/>
          </p:nvPr>
        </p:nvSpPr>
        <p:spPr/>
        <p:txBody>
          <a:bodyPr/>
          <a:lstStyle/>
          <a:p>
            <a:r>
              <a:rPr lang="en-US" dirty="0"/>
              <a:t>Adult Guardianship/Conservatorship, contd.</a:t>
            </a:r>
          </a:p>
        </p:txBody>
      </p:sp>
      <p:sp>
        <p:nvSpPr>
          <p:cNvPr id="3" name="Content Placeholder 2">
            <a:extLst>
              <a:ext uri="{FF2B5EF4-FFF2-40B4-BE49-F238E27FC236}">
                <a16:creationId xmlns:a16="http://schemas.microsoft.com/office/drawing/2014/main" id="{E0CEB7A6-E854-499A-9695-A6661E1EF1F5}"/>
              </a:ext>
            </a:extLst>
          </p:cNvPr>
          <p:cNvSpPr>
            <a:spLocks noGrp="1"/>
          </p:cNvSpPr>
          <p:nvPr>
            <p:ph idx="1"/>
          </p:nvPr>
        </p:nvSpPr>
        <p:spPr/>
        <p:txBody>
          <a:bodyPr>
            <a:normAutofit fontScale="92500" lnSpcReduction="10000"/>
          </a:bodyPr>
          <a:lstStyle/>
          <a:p>
            <a:r>
              <a:rPr lang="en-US" sz="2000" dirty="0"/>
              <a:t>How can I avoid this type of proceeding?</a:t>
            </a:r>
          </a:p>
          <a:p>
            <a:pPr lvl="1"/>
            <a:r>
              <a:rPr lang="en-US" sz="1800" dirty="0"/>
              <a:t>The best way to avoid it is to have an Advance Medical Directive and General Power of Attorney in place.  The court prefers the least restrictive method, and these documents are generally sufficient to handle your affairs without court involvement.  This is also the least expensive means of handling your affairs.</a:t>
            </a:r>
          </a:p>
          <a:p>
            <a:pPr lvl="1"/>
            <a:r>
              <a:rPr lang="en-US" sz="1800" dirty="0"/>
              <a:t>A Trust is another document that can ease the likelihood of these proceedings.  Any assets held in the trust can be used by the Trustee for your benefit without court involvement (and all the fees that accompany these kinds of proceedings).</a:t>
            </a:r>
          </a:p>
          <a:p>
            <a:pPr lvl="1"/>
            <a:r>
              <a:rPr lang="en-US" sz="1800" dirty="0"/>
              <a:t>We have seen an uptick in these proceedings in recent years due to the aging population and a lack of proper estate planning.</a:t>
            </a:r>
          </a:p>
          <a:p>
            <a:pPr lvl="1"/>
            <a:endParaRPr lang="en-US" dirty="0"/>
          </a:p>
        </p:txBody>
      </p:sp>
      <p:sp>
        <p:nvSpPr>
          <p:cNvPr id="4" name="Slide Number Placeholder 3">
            <a:extLst>
              <a:ext uri="{FF2B5EF4-FFF2-40B4-BE49-F238E27FC236}">
                <a16:creationId xmlns:a16="http://schemas.microsoft.com/office/drawing/2014/main" id="{9643A54C-D1B9-40DD-8C56-19ED30ED6C5A}"/>
              </a:ext>
            </a:extLst>
          </p:cNvPr>
          <p:cNvSpPr>
            <a:spLocks noGrp="1"/>
          </p:cNvSpPr>
          <p:nvPr>
            <p:ph type="sldNum" sz="quarter" idx="12"/>
          </p:nvPr>
        </p:nvSpPr>
        <p:spPr/>
        <p:txBody>
          <a:bodyPr/>
          <a:lstStyle/>
          <a:p>
            <a:fld id="{D57F1E4F-1CFF-5643-939E-217C01CDF565}" type="slidenum">
              <a:rPr lang="en-US" smtClean="0"/>
              <a:pPr/>
              <a:t>17</a:t>
            </a:fld>
            <a:endParaRPr lang="en-US" dirty="0"/>
          </a:p>
        </p:txBody>
      </p:sp>
    </p:spTree>
    <p:extLst>
      <p:ext uri="{BB962C8B-B14F-4D97-AF65-F5344CB8AC3E}">
        <p14:creationId xmlns:p14="http://schemas.microsoft.com/office/powerpoint/2010/main" val="37185397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91616-F2C8-4C2C-BB57-EA9C57F39028}"/>
              </a:ext>
            </a:extLst>
          </p:cNvPr>
          <p:cNvSpPr>
            <a:spLocks noGrp="1"/>
          </p:cNvSpPr>
          <p:nvPr>
            <p:ph type="title"/>
          </p:nvPr>
        </p:nvSpPr>
        <p:spPr/>
        <p:txBody>
          <a:bodyPr/>
          <a:lstStyle/>
          <a:p>
            <a:r>
              <a:rPr lang="en-US" dirty="0"/>
              <a:t>Online Software</a:t>
            </a:r>
          </a:p>
        </p:txBody>
      </p:sp>
      <p:sp>
        <p:nvSpPr>
          <p:cNvPr id="3" name="Content Placeholder 2">
            <a:extLst>
              <a:ext uri="{FF2B5EF4-FFF2-40B4-BE49-F238E27FC236}">
                <a16:creationId xmlns:a16="http://schemas.microsoft.com/office/drawing/2014/main" id="{F4609F4E-871A-43D2-B67F-954C2E6E8DEF}"/>
              </a:ext>
            </a:extLst>
          </p:cNvPr>
          <p:cNvSpPr>
            <a:spLocks noGrp="1"/>
          </p:cNvSpPr>
          <p:nvPr>
            <p:ph idx="1"/>
          </p:nvPr>
        </p:nvSpPr>
        <p:spPr/>
        <p:txBody>
          <a:bodyPr>
            <a:normAutofit/>
          </a:bodyPr>
          <a:lstStyle/>
          <a:p>
            <a:r>
              <a:rPr lang="en-US" dirty="0"/>
              <a:t>There are a number of online software companies that offer estate planning services.  </a:t>
            </a:r>
          </a:p>
          <a:p>
            <a:r>
              <a:rPr lang="en-US" dirty="0"/>
              <a:t>While appearing to be inexpensive, we have seen a number of issues arise from these documents:</a:t>
            </a:r>
          </a:p>
          <a:p>
            <a:pPr lvl="1"/>
            <a:r>
              <a:rPr lang="en-US" dirty="0"/>
              <a:t>The provisions appear to be of the “pick and choose” variety.  As most consumers are not familiar with the terms and the interplay amongst the terms, certain language is missing that is needed (which can result in court proceedings) or is inappropriate.</a:t>
            </a:r>
          </a:p>
          <a:p>
            <a:pPr lvl="1"/>
            <a:r>
              <a:rPr lang="en-US" dirty="0"/>
              <a:t>The documents are not drafted based on your particular circumstances, thus certain issues may not be addressed (minors inheriting under a Will; need for a supplemental needs trust; lack of spendthrift provisions; etc.).</a:t>
            </a:r>
          </a:p>
        </p:txBody>
      </p:sp>
      <p:sp>
        <p:nvSpPr>
          <p:cNvPr id="4" name="Slide Number Placeholder 3">
            <a:extLst>
              <a:ext uri="{FF2B5EF4-FFF2-40B4-BE49-F238E27FC236}">
                <a16:creationId xmlns:a16="http://schemas.microsoft.com/office/drawing/2014/main" id="{CFC5DBB4-1348-4C34-95E7-EB8C9B67861D}"/>
              </a:ext>
            </a:extLst>
          </p:cNvPr>
          <p:cNvSpPr>
            <a:spLocks noGrp="1"/>
          </p:cNvSpPr>
          <p:nvPr>
            <p:ph type="sldNum" sz="quarter" idx="12"/>
          </p:nvPr>
        </p:nvSpPr>
        <p:spPr/>
        <p:txBody>
          <a:bodyPr/>
          <a:lstStyle/>
          <a:p>
            <a:fld id="{D57F1E4F-1CFF-5643-939E-217C01CDF565}" type="slidenum">
              <a:rPr lang="en-US" smtClean="0"/>
              <a:pPr/>
              <a:t>18</a:t>
            </a:fld>
            <a:endParaRPr lang="en-US" dirty="0"/>
          </a:p>
        </p:txBody>
      </p:sp>
    </p:spTree>
    <p:extLst>
      <p:ext uri="{BB962C8B-B14F-4D97-AF65-F5344CB8AC3E}">
        <p14:creationId xmlns:p14="http://schemas.microsoft.com/office/powerpoint/2010/main" val="10826568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91616-F2C8-4C2C-BB57-EA9C57F39028}"/>
              </a:ext>
            </a:extLst>
          </p:cNvPr>
          <p:cNvSpPr>
            <a:spLocks noGrp="1"/>
          </p:cNvSpPr>
          <p:nvPr>
            <p:ph type="title"/>
          </p:nvPr>
        </p:nvSpPr>
        <p:spPr/>
        <p:txBody>
          <a:bodyPr/>
          <a:lstStyle/>
          <a:p>
            <a:r>
              <a:rPr lang="en-US" dirty="0"/>
              <a:t>Options for Legal Assistance</a:t>
            </a:r>
          </a:p>
        </p:txBody>
      </p:sp>
      <p:sp>
        <p:nvSpPr>
          <p:cNvPr id="3" name="Content Placeholder 2">
            <a:extLst>
              <a:ext uri="{FF2B5EF4-FFF2-40B4-BE49-F238E27FC236}">
                <a16:creationId xmlns:a16="http://schemas.microsoft.com/office/drawing/2014/main" id="{F4609F4E-871A-43D2-B67F-954C2E6E8DEF}"/>
              </a:ext>
            </a:extLst>
          </p:cNvPr>
          <p:cNvSpPr>
            <a:spLocks noGrp="1"/>
          </p:cNvSpPr>
          <p:nvPr>
            <p:ph idx="1"/>
          </p:nvPr>
        </p:nvSpPr>
        <p:spPr>
          <a:xfrm>
            <a:off x="1154954" y="2064327"/>
            <a:ext cx="8825659" cy="3955473"/>
          </a:xfrm>
        </p:spPr>
        <p:txBody>
          <a:bodyPr>
            <a:normAutofit fontScale="92500" lnSpcReduction="10000"/>
          </a:bodyPr>
          <a:lstStyle/>
          <a:p>
            <a:pPr marL="0" indent="0">
              <a:buNone/>
            </a:pPr>
            <a:r>
              <a:rPr lang="en-US" dirty="0"/>
              <a:t>  </a:t>
            </a:r>
          </a:p>
          <a:p>
            <a:r>
              <a:rPr lang="en-US" b="1" dirty="0"/>
              <a:t>Private Attorney:</a:t>
            </a:r>
          </a:p>
          <a:p>
            <a:pPr lvl="1"/>
            <a:r>
              <a:rPr lang="en-US" dirty="0"/>
              <a:t>Hire an attorney and pay for estate planning services.</a:t>
            </a:r>
          </a:p>
          <a:p>
            <a:pPr lvl="1"/>
            <a:r>
              <a:rPr lang="en-US" dirty="0"/>
              <a:t>Paying for good drafting is less expensive than paying for problems later.</a:t>
            </a:r>
          </a:p>
          <a:p>
            <a:r>
              <a:rPr lang="en-US" b="1" dirty="0"/>
              <a:t>Legal Services of Northern Virginia (LSNV)(free legal representation):</a:t>
            </a:r>
          </a:p>
          <a:p>
            <a:pPr lvl="1">
              <a:lnSpc>
                <a:spcPct val="110000"/>
              </a:lnSpc>
              <a:spcBef>
                <a:spcPts val="0"/>
              </a:spcBef>
            </a:pPr>
            <a:r>
              <a:rPr lang="en-US" dirty="0"/>
              <a:t>Limited services (not trusts or complicated estate plans)</a:t>
            </a:r>
          </a:p>
          <a:p>
            <a:pPr lvl="1">
              <a:lnSpc>
                <a:spcPct val="110000"/>
              </a:lnSpc>
              <a:spcBef>
                <a:spcPts val="0"/>
              </a:spcBef>
            </a:pPr>
            <a:r>
              <a:rPr lang="en-US" dirty="0"/>
              <a:t>Eligibility: Low-income persons of all ages, persons with disabilities, or persons 60+ years of age</a:t>
            </a:r>
          </a:p>
          <a:p>
            <a:pPr lvl="1">
              <a:lnSpc>
                <a:spcPct val="110000"/>
              </a:lnSpc>
              <a:spcBef>
                <a:spcPts val="0"/>
              </a:spcBef>
            </a:pPr>
            <a:r>
              <a:rPr lang="en-US" dirty="0"/>
              <a:t>Because of limited resources, LSNV cannot guarantee full service and representation, but advice is available to most who qualify</a:t>
            </a:r>
          </a:p>
          <a:p>
            <a:pPr>
              <a:lnSpc>
                <a:spcPct val="110000"/>
              </a:lnSpc>
              <a:spcBef>
                <a:spcPts val="0"/>
              </a:spcBef>
            </a:pPr>
            <a:r>
              <a:rPr lang="en-US" b="1" dirty="0"/>
              <a:t>Military Retirees ( free legal assistance):</a:t>
            </a:r>
          </a:p>
          <a:p>
            <a:pPr lvl="1">
              <a:lnSpc>
                <a:spcPct val="110000"/>
              </a:lnSpc>
              <a:spcBef>
                <a:spcPts val="0"/>
              </a:spcBef>
            </a:pPr>
            <a:r>
              <a:rPr lang="en-US" dirty="0"/>
              <a:t>Limited estate planning services offered to active duty military and military retirees (not revocable trusts or complicated estate plans)</a:t>
            </a:r>
          </a:p>
          <a:p>
            <a:pPr lvl="1">
              <a:lnSpc>
                <a:spcPct val="110000"/>
              </a:lnSpc>
              <a:spcBef>
                <a:spcPts val="0"/>
              </a:spcBef>
            </a:pPr>
            <a:r>
              <a:rPr lang="en-US" dirty="0"/>
              <a:t>Contact your Legal Assistance Office (Fort Meyer, Quantico, Fort Belvoir)</a:t>
            </a:r>
          </a:p>
          <a:p>
            <a:pPr lvl="1">
              <a:lnSpc>
                <a:spcPct val="110000"/>
              </a:lnSpc>
              <a:spcBef>
                <a:spcPts val="0"/>
              </a:spcBef>
            </a:pPr>
            <a:endParaRPr lang="en-US" dirty="0"/>
          </a:p>
          <a:p>
            <a:pPr lvl="1">
              <a:lnSpc>
                <a:spcPct val="110000"/>
              </a:lnSpc>
              <a:spcBef>
                <a:spcPts val="0"/>
              </a:spcBef>
            </a:pPr>
            <a:endParaRPr lang="en-US" dirty="0"/>
          </a:p>
          <a:p>
            <a:pPr lvl="1"/>
            <a:endParaRPr lang="en-US" dirty="0"/>
          </a:p>
        </p:txBody>
      </p:sp>
      <p:sp>
        <p:nvSpPr>
          <p:cNvPr id="4" name="Slide Number Placeholder 3">
            <a:extLst>
              <a:ext uri="{FF2B5EF4-FFF2-40B4-BE49-F238E27FC236}">
                <a16:creationId xmlns:a16="http://schemas.microsoft.com/office/drawing/2014/main" id="{CFC5DBB4-1348-4C34-95E7-EB8C9B67861D}"/>
              </a:ext>
            </a:extLst>
          </p:cNvPr>
          <p:cNvSpPr>
            <a:spLocks noGrp="1"/>
          </p:cNvSpPr>
          <p:nvPr>
            <p:ph type="sldNum" sz="quarter" idx="12"/>
          </p:nvPr>
        </p:nvSpPr>
        <p:spPr/>
        <p:txBody>
          <a:bodyPr/>
          <a:lstStyle/>
          <a:p>
            <a:fld id="{D57F1E4F-1CFF-5643-939E-217C01CDF565}" type="slidenum">
              <a:rPr lang="en-US" smtClean="0"/>
              <a:pPr/>
              <a:t>19</a:t>
            </a:fld>
            <a:endParaRPr lang="en-US" dirty="0"/>
          </a:p>
        </p:txBody>
      </p:sp>
    </p:spTree>
    <p:extLst>
      <p:ext uri="{BB962C8B-B14F-4D97-AF65-F5344CB8AC3E}">
        <p14:creationId xmlns:p14="http://schemas.microsoft.com/office/powerpoint/2010/main" val="39556341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80B76-E7D4-4592-9931-E557C30A9D5D}"/>
              </a:ext>
            </a:extLst>
          </p:cNvPr>
          <p:cNvSpPr>
            <a:spLocks noGrp="1"/>
          </p:cNvSpPr>
          <p:nvPr>
            <p:ph type="title"/>
          </p:nvPr>
        </p:nvSpPr>
        <p:spPr/>
        <p:txBody>
          <a:bodyPr/>
          <a:lstStyle/>
          <a:p>
            <a:r>
              <a:rPr lang="en-US" dirty="0"/>
              <a:t>ESTATE PLANNING TAKEAWAY</a:t>
            </a:r>
          </a:p>
        </p:txBody>
      </p:sp>
      <p:sp>
        <p:nvSpPr>
          <p:cNvPr id="3" name="Content Placeholder 2">
            <a:extLst>
              <a:ext uri="{FF2B5EF4-FFF2-40B4-BE49-F238E27FC236}">
                <a16:creationId xmlns:a16="http://schemas.microsoft.com/office/drawing/2014/main" id="{5A2E64DE-7491-4C2E-8B81-E65833B40FB4}"/>
              </a:ext>
            </a:extLst>
          </p:cNvPr>
          <p:cNvSpPr>
            <a:spLocks noGrp="1"/>
          </p:cNvSpPr>
          <p:nvPr>
            <p:ph idx="1"/>
          </p:nvPr>
        </p:nvSpPr>
        <p:spPr>
          <a:xfrm>
            <a:off x="1154954" y="2603500"/>
            <a:ext cx="8825659" cy="3416300"/>
          </a:xfrm>
        </p:spPr>
        <p:txBody>
          <a:bodyPr>
            <a:normAutofit fontScale="85000" lnSpcReduction="20000"/>
          </a:bodyPr>
          <a:lstStyle/>
          <a:p>
            <a:r>
              <a:rPr lang="en-US" dirty="0"/>
              <a:t>Estate Planning is critical for a number of reasons:</a:t>
            </a:r>
          </a:p>
          <a:p>
            <a:pPr lvl="1"/>
            <a:r>
              <a:rPr lang="en-US" sz="1800" dirty="0"/>
              <a:t>It avoids unintended consequences (distant relatives inheriting your assets – happens more often than you can imagine).</a:t>
            </a:r>
          </a:p>
          <a:p>
            <a:pPr lvl="1"/>
            <a:r>
              <a:rPr lang="en-US" sz="1800" dirty="0"/>
              <a:t>It sets out who you trust to manage your affairs (you get to pick rather than the court).</a:t>
            </a:r>
          </a:p>
          <a:p>
            <a:pPr lvl="1"/>
            <a:r>
              <a:rPr lang="en-US" sz="1800" dirty="0"/>
              <a:t>It minimizes the burden on your agents by planning – they know what you want them to do, and you’ve structured your plan to minimize the time they would otherwise spend sorting out your affairs.</a:t>
            </a:r>
          </a:p>
          <a:p>
            <a:pPr lvl="1"/>
            <a:r>
              <a:rPr lang="en-US" sz="1800" dirty="0"/>
              <a:t>It avoids expensive court proceedings (estate administration, minors inheriting, and guardianship/conservatorship proceedings). It is less expensive to plan than to cleanup!</a:t>
            </a:r>
          </a:p>
          <a:p>
            <a:r>
              <a:rPr lang="en-US" b="1" dirty="0">
                <a:solidFill>
                  <a:schemeClr val="tx1"/>
                </a:solidFill>
              </a:rPr>
              <a:t>DISCLAIMER:</a:t>
            </a:r>
            <a:r>
              <a:rPr lang="en-US" dirty="0">
                <a:solidFill>
                  <a:schemeClr val="tx1"/>
                </a:solidFill>
              </a:rPr>
              <a:t> This presentation is meant to be a helpful overview of general information and is not legal advice to a particular person.  Please talk to an attorney about what is right for you.</a:t>
            </a:r>
          </a:p>
          <a:p>
            <a:pPr lvl="1"/>
            <a:endParaRPr lang="en-US" dirty="0">
              <a:solidFill>
                <a:schemeClr val="tx1"/>
              </a:solidFill>
            </a:endParaRPr>
          </a:p>
          <a:p>
            <a:pPr marL="457200" lvl="1" indent="0">
              <a:buNone/>
            </a:pPr>
            <a:endParaRPr lang="en-US" dirty="0"/>
          </a:p>
          <a:p>
            <a:pPr marL="457200" lvl="1" indent="0">
              <a:buNone/>
            </a:pPr>
            <a:endParaRPr lang="en-US" dirty="0"/>
          </a:p>
          <a:p>
            <a:endParaRPr lang="en-US" dirty="0"/>
          </a:p>
        </p:txBody>
      </p:sp>
      <p:sp>
        <p:nvSpPr>
          <p:cNvPr id="4" name="Slide Number Placeholder 3">
            <a:extLst>
              <a:ext uri="{FF2B5EF4-FFF2-40B4-BE49-F238E27FC236}">
                <a16:creationId xmlns:a16="http://schemas.microsoft.com/office/drawing/2014/main" id="{93BF7311-A387-4CCF-9CD7-9EAE2E48F9A6}"/>
              </a:ext>
            </a:extLst>
          </p:cNvPr>
          <p:cNvSpPr>
            <a:spLocks noGrp="1"/>
          </p:cNvSpPr>
          <p:nvPr>
            <p:ph type="sldNum" sz="quarter" idx="12"/>
          </p:nvPr>
        </p:nvSpPr>
        <p:spPr/>
        <p:txBody>
          <a:bodyPr/>
          <a:lstStyle/>
          <a:p>
            <a:fld id="{D57F1E4F-1CFF-5643-939E-217C01CDF565}" type="slidenum">
              <a:rPr lang="en-US" smtClean="0"/>
              <a:pPr/>
              <a:t>20</a:t>
            </a:fld>
            <a:endParaRPr lang="en-US" dirty="0"/>
          </a:p>
        </p:txBody>
      </p:sp>
    </p:spTree>
    <p:extLst>
      <p:ext uri="{BB962C8B-B14F-4D97-AF65-F5344CB8AC3E}">
        <p14:creationId xmlns:p14="http://schemas.microsoft.com/office/powerpoint/2010/main" val="10441615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9EE92-39CD-4334-8F5C-2D465A0ED053}"/>
              </a:ext>
            </a:extLst>
          </p:cNvPr>
          <p:cNvSpPr>
            <a:spLocks noGrp="1"/>
          </p:cNvSpPr>
          <p:nvPr>
            <p:ph type="title"/>
          </p:nvPr>
        </p:nvSpPr>
        <p:spPr/>
        <p:txBody>
          <a:bodyPr/>
          <a:lstStyle/>
          <a:p>
            <a:r>
              <a:rPr lang="en-US" dirty="0"/>
              <a:t>Our Information</a:t>
            </a:r>
          </a:p>
        </p:txBody>
      </p:sp>
      <p:sp>
        <p:nvSpPr>
          <p:cNvPr id="3" name="Content Placeholder 2">
            <a:extLst>
              <a:ext uri="{FF2B5EF4-FFF2-40B4-BE49-F238E27FC236}">
                <a16:creationId xmlns:a16="http://schemas.microsoft.com/office/drawing/2014/main" id="{825EF43F-2E31-4856-BB0F-07DECB247739}"/>
              </a:ext>
            </a:extLst>
          </p:cNvPr>
          <p:cNvSpPr>
            <a:spLocks noGrp="1"/>
          </p:cNvSpPr>
          <p:nvPr>
            <p:ph idx="1"/>
          </p:nvPr>
        </p:nvSpPr>
        <p:spPr>
          <a:xfrm>
            <a:off x="5607698" y="2603499"/>
            <a:ext cx="5999584" cy="3654687"/>
          </a:xfrm>
        </p:spPr>
        <p:txBody>
          <a:bodyPr>
            <a:normAutofit fontScale="92500" lnSpcReduction="20000"/>
          </a:bodyPr>
          <a:lstStyle/>
          <a:p>
            <a:pPr marL="0" indent="0">
              <a:lnSpc>
                <a:spcPct val="120000"/>
              </a:lnSpc>
              <a:spcBef>
                <a:spcPts val="0"/>
              </a:spcBef>
              <a:buNone/>
            </a:pPr>
            <a:r>
              <a:rPr lang="en-US" sz="2300" dirty="0"/>
              <a:t>Gretchyn Meinken</a:t>
            </a:r>
          </a:p>
          <a:p>
            <a:pPr marL="0" indent="0">
              <a:lnSpc>
                <a:spcPct val="120000"/>
              </a:lnSpc>
              <a:spcBef>
                <a:spcPts val="0"/>
              </a:spcBef>
              <a:buNone/>
            </a:pPr>
            <a:r>
              <a:rPr lang="en-US" sz="2300" dirty="0"/>
              <a:t>Wade, Grimes, Friedman, Meinken &amp; Leischner, PLLC</a:t>
            </a:r>
          </a:p>
          <a:p>
            <a:pPr marL="0" indent="0">
              <a:lnSpc>
                <a:spcPct val="120000"/>
              </a:lnSpc>
              <a:spcBef>
                <a:spcPts val="0"/>
              </a:spcBef>
              <a:buNone/>
            </a:pPr>
            <a:r>
              <a:rPr lang="en-US" sz="2300" dirty="0"/>
              <a:t>616 N. Washington Street</a:t>
            </a:r>
          </a:p>
          <a:p>
            <a:pPr marL="0" indent="0">
              <a:lnSpc>
                <a:spcPct val="120000"/>
              </a:lnSpc>
              <a:spcBef>
                <a:spcPts val="0"/>
              </a:spcBef>
              <a:buNone/>
            </a:pPr>
            <a:r>
              <a:rPr lang="en-US" sz="2300" dirty="0"/>
              <a:t>Alexandria, VA 22314</a:t>
            </a:r>
          </a:p>
          <a:p>
            <a:pPr marL="0" indent="0">
              <a:lnSpc>
                <a:spcPct val="120000"/>
              </a:lnSpc>
              <a:spcBef>
                <a:spcPts val="0"/>
              </a:spcBef>
              <a:buNone/>
            </a:pPr>
            <a:r>
              <a:rPr lang="en-US" sz="2300" dirty="0"/>
              <a:t>tel.: 703.836.9030</a:t>
            </a:r>
          </a:p>
          <a:p>
            <a:pPr marL="0" indent="0">
              <a:lnSpc>
                <a:spcPct val="120000"/>
              </a:lnSpc>
              <a:spcBef>
                <a:spcPts val="0"/>
              </a:spcBef>
              <a:buNone/>
            </a:pPr>
            <a:r>
              <a:rPr lang="en-US" sz="2300" dirty="0"/>
              <a:t>email: </a:t>
            </a:r>
            <a:r>
              <a:rPr lang="en-US" sz="2300" dirty="0">
                <a:hlinkClick r:id="rId2"/>
              </a:rPr>
              <a:t>meinken@oldtownlawyers.com</a:t>
            </a:r>
            <a:r>
              <a:rPr lang="en-US" sz="2300" dirty="0"/>
              <a:t> </a:t>
            </a:r>
          </a:p>
          <a:p>
            <a:pPr marL="0" indent="0">
              <a:lnSpc>
                <a:spcPct val="120000"/>
              </a:lnSpc>
              <a:spcBef>
                <a:spcPts val="0"/>
              </a:spcBef>
              <a:buNone/>
            </a:pPr>
            <a:r>
              <a:rPr lang="en-US" sz="2300" dirty="0"/>
              <a:t>website: </a:t>
            </a:r>
            <a:r>
              <a:rPr lang="en-US" sz="2300" dirty="0">
                <a:hlinkClick r:id="rId3"/>
              </a:rPr>
              <a:t>www.oldtownlawyers.com</a:t>
            </a:r>
            <a:r>
              <a:rPr lang="en-US" sz="2300" dirty="0"/>
              <a:t> </a:t>
            </a:r>
          </a:p>
          <a:p>
            <a:pPr marL="0" indent="0">
              <a:buNone/>
            </a:pPr>
            <a:endParaRPr lang="en-US" sz="2600" dirty="0"/>
          </a:p>
          <a:p>
            <a:pPr marL="0" indent="0">
              <a:buNone/>
            </a:pPr>
            <a:r>
              <a:rPr lang="en-US" dirty="0"/>
              <a:t>			</a:t>
            </a:r>
          </a:p>
        </p:txBody>
      </p:sp>
      <p:sp>
        <p:nvSpPr>
          <p:cNvPr id="4" name="Slide Number Placeholder 3">
            <a:extLst>
              <a:ext uri="{FF2B5EF4-FFF2-40B4-BE49-F238E27FC236}">
                <a16:creationId xmlns:a16="http://schemas.microsoft.com/office/drawing/2014/main" id="{84B90101-6348-4B7D-82FE-0FC7F1278C91}"/>
              </a:ext>
            </a:extLst>
          </p:cNvPr>
          <p:cNvSpPr>
            <a:spLocks noGrp="1"/>
          </p:cNvSpPr>
          <p:nvPr>
            <p:ph type="sldNum" sz="quarter" idx="12"/>
          </p:nvPr>
        </p:nvSpPr>
        <p:spPr/>
        <p:txBody>
          <a:bodyPr/>
          <a:lstStyle/>
          <a:p>
            <a:fld id="{D57F1E4F-1CFF-5643-939E-217C01CDF565}" type="slidenum">
              <a:rPr lang="en-US" smtClean="0"/>
              <a:pPr/>
              <a:t>21</a:t>
            </a:fld>
            <a:endParaRPr lang="en-US" dirty="0"/>
          </a:p>
        </p:txBody>
      </p:sp>
      <p:pic>
        <p:nvPicPr>
          <p:cNvPr id="2050" name="Picture 2" descr="This is a photo of Gretchyn Meinken. She is a probate law, estate planning, and corporate and tax law attorney for Old Town Lawyers.">
            <a:extLst>
              <a:ext uri="{FF2B5EF4-FFF2-40B4-BE49-F238E27FC236}">
                <a16:creationId xmlns:a16="http://schemas.microsoft.com/office/drawing/2014/main" id="{ADBA5113-9110-2781-C0EB-401DF636C9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68333" y="2603499"/>
            <a:ext cx="2771775"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26257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9EE92-39CD-4334-8F5C-2D465A0ED053}"/>
              </a:ext>
            </a:extLst>
          </p:cNvPr>
          <p:cNvSpPr>
            <a:spLocks noGrp="1"/>
          </p:cNvSpPr>
          <p:nvPr>
            <p:ph type="title"/>
          </p:nvPr>
        </p:nvSpPr>
        <p:spPr/>
        <p:txBody>
          <a:bodyPr/>
          <a:lstStyle/>
          <a:p>
            <a:r>
              <a:rPr lang="en-US" dirty="0"/>
              <a:t>Our Information</a:t>
            </a:r>
          </a:p>
        </p:txBody>
      </p:sp>
      <p:sp>
        <p:nvSpPr>
          <p:cNvPr id="3" name="Content Placeholder 2">
            <a:extLst>
              <a:ext uri="{FF2B5EF4-FFF2-40B4-BE49-F238E27FC236}">
                <a16:creationId xmlns:a16="http://schemas.microsoft.com/office/drawing/2014/main" id="{825EF43F-2E31-4856-BB0F-07DECB247739}"/>
              </a:ext>
            </a:extLst>
          </p:cNvPr>
          <p:cNvSpPr>
            <a:spLocks noGrp="1"/>
          </p:cNvSpPr>
          <p:nvPr>
            <p:ph idx="1"/>
          </p:nvPr>
        </p:nvSpPr>
        <p:spPr>
          <a:xfrm>
            <a:off x="1154954" y="2603499"/>
            <a:ext cx="8825659" cy="3654687"/>
          </a:xfrm>
        </p:spPr>
        <p:txBody>
          <a:bodyPr>
            <a:normAutofit fontScale="85000" lnSpcReduction="20000"/>
          </a:bodyPr>
          <a:lstStyle/>
          <a:p>
            <a:r>
              <a:rPr lang="en-US" sz="2600" dirty="0"/>
              <a:t>Legal Services of Northern Virginia can help draft </a:t>
            </a:r>
            <a:r>
              <a:rPr lang="en-US" sz="2600" u="sng" dirty="0"/>
              <a:t>simple</a:t>
            </a:r>
            <a:r>
              <a:rPr lang="en-US" sz="2600" dirty="0"/>
              <a:t> estate planning documents:</a:t>
            </a:r>
          </a:p>
          <a:p>
            <a:pPr marL="0" indent="0">
              <a:buNone/>
            </a:pPr>
            <a:endParaRPr lang="en-US" sz="2300" dirty="0"/>
          </a:p>
          <a:p>
            <a:pPr marL="0" indent="0">
              <a:lnSpc>
                <a:spcPct val="120000"/>
              </a:lnSpc>
              <a:spcBef>
                <a:spcPts val="0"/>
              </a:spcBef>
              <a:buNone/>
            </a:pPr>
            <a:r>
              <a:rPr lang="en-US" sz="2300" dirty="0"/>
              <a:t>				Legal Services of Northern Virginia</a:t>
            </a:r>
          </a:p>
          <a:p>
            <a:pPr marL="0" indent="0">
              <a:lnSpc>
                <a:spcPct val="120000"/>
              </a:lnSpc>
              <a:spcBef>
                <a:spcPts val="0"/>
              </a:spcBef>
              <a:buNone/>
            </a:pPr>
            <a:r>
              <a:rPr lang="en-US" sz="2300" dirty="0"/>
              <a:t>				100 North Pitt Street, Suite 307</a:t>
            </a:r>
          </a:p>
          <a:p>
            <a:pPr marL="0" indent="0">
              <a:lnSpc>
                <a:spcPct val="120000"/>
              </a:lnSpc>
              <a:spcBef>
                <a:spcPts val="0"/>
              </a:spcBef>
              <a:buNone/>
            </a:pPr>
            <a:r>
              <a:rPr lang="en-US" sz="2300" dirty="0"/>
              <a:t>				Alexandria, VA 22314</a:t>
            </a:r>
          </a:p>
          <a:p>
            <a:pPr marL="0" indent="0">
              <a:lnSpc>
                <a:spcPct val="120000"/>
              </a:lnSpc>
              <a:spcBef>
                <a:spcPts val="0"/>
              </a:spcBef>
              <a:buNone/>
            </a:pPr>
            <a:r>
              <a:rPr lang="en-US" sz="2300" dirty="0"/>
              <a:t>				tel.: 703.778.6800</a:t>
            </a:r>
          </a:p>
          <a:p>
            <a:pPr marL="0" indent="0">
              <a:lnSpc>
                <a:spcPct val="120000"/>
              </a:lnSpc>
              <a:spcBef>
                <a:spcPts val="0"/>
              </a:spcBef>
              <a:buNone/>
            </a:pPr>
            <a:r>
              <a:rPr lang="en-US" sz="2300" dirty="0"/>
              <a:t>				website: </a:t>
            </a:r>
            <a:r>
              <a:rPr lang="en-US" sz="2300" dirty="0">
                <a:hlinkClick r:id="rId2"/>
              </a:rPr>
              <a:t>www.lsnv.org</a:t>
            </a:r>
            <a:r>
              <a:rPr lang="en-US" sz="2300" dirty="0"/>
              <a:t> </a:t>
            </a:r>
          </a:p>
          <a:p>
            <a:endParaRPr lang="en-US" sz="2600" dirty="0"/>
          </a:p>
          <a:p>
            <a:r>
              <a:rPr lang="en-US" sz="2600" dirty="0"/>
              <a:t>Do </a:t>
            </a:r>
            <a:r>
              <a:rPr lang="en-US" sz="2600" u="sng" dirty="0"/>
              <a:t>not</a:t>
            </a:r>
            <a:r>
              <a:rPr lang="en-US" sz="2600" dirty="0"/>
              <a:t> assist in drafting/handling trusts.  </a:t>
            </a:r>
          </a:p>
          <a:p>
            <a:pPr marL="0" indent="0">
              <a:buNone/>
            </a:pPr>
            <a:r>
              <a:rPr lang="en-US" dirty="0"/>
              <a:t>			</a:t>
            </a:r>
          </a:p>
        </p:txBody>
      </p:sp>
      <p:sp>
        <p:nvSpPr>
          <p:cNvPr id="4" name="Slide Number Placeholder 3">
            <a:extLst>
              <a:ext uri="{FF2B5EF4-FFF2-40B4-BE49-F238E27FC236}">
                <a16:creationId xmlns:a16="http://schemas.microsoft.com/office/drawing/2014/main" id="{84B90101-6348-4B7D-82FE-0FC7F1278C91}"/>
              </a:ext>
            </a:extLst>
          </p:cNvPr>
          <p:cNvSpPr>
            <a:spLocks noGrp="1"/>
          </p:cNvSpPr>
          <p:nvPr>
            <p:ph type="sldNum" sz="quarter" idx="12"/>
          </p:nvPr>
        </p:nvSpPr>
        <p:spPr/>
        <p:txBody>
          <a:bodyPr/>
          <a:lstStyle/>
          <a:p>
            <a:fld id="{D57F1E4F-1CFF-5643-939E-217C01CDF565}" type="slidenum">
              <a:rPr lang="en-US" smtClean="0"/>
              <a:pPr/>
              <a:t>22</a:t>
            </a:fld>
            <a:endParaRPr lang="en-US" dirty="0"/>
          </a:p>
        </p:txBody>
      </p:sp>
    </p:spTree>
    <p:extLst>
      <p:ext uri="{BB962C8B-B14F-4D97-AF65-F5344CB8AC3E}">
        <p14:creationId xmlns:p14="http://schemas.microsoft.com/office/powerpoint/2010/main" val="26346967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40823-3F42-D0F0-C267-81348EF62AAA}"/>
              </a:ext>
            </a:extLst>
          </p:cNvPr>
          <p:cNvSpPr>
            <a:spLocks noGrp="1"/>
          </p:cNvSpPr>
          <p:nvPr>
            <p:ph type="title"/>
          </p:nvPr>
        </p:nvSpPr>
        <p:spPr/>
        <p:txBody>
          <a:bodyPr/>
          <a:lstStyle/>
          <a:p>
            <a:r>
              <a:rPr lang="en-US" dirty="0"/>
              <a:t>Senior Virginians Handbook</a:t>
            </a:r>
          </a:p>
        </p:txBody>
      </p:sp>
      <p:sp>
        <p:nvSpPr>
          <p:cNvPr id="3" name="Content Placeholder 2">
            <a:extLst>
              <a:ext uri="{FF2B5EF4-FFF2-40B4-BE49-F238E27FC236}">
                <a16:creationId xmlns:a16="http://schemas.microsoft.com/office/drawing/2014/main" id="{1EFFFC15-96D4-A6BF-8F24-ABCDEC01A6AC}"/>
              </a:ext>
            </a:extLst>
          </p:cNvPr>
          <p:cNvSpPr>
            <a:spLocks noGrp="1"/>
          </p:cNvSpPr>
          <p:nvPr>
            <p:ph idx="1"/>
          </p:nvPr>
        </p:nvSpPr>
        <p:spPr/>
        <p:txBody>
          <a:bodyPr/>
          <a:lstStyle/>
          <a:p>
            <a:r>
              <a:rPr lang="en-US" dirty="0"/>
              <a:t>The Virginia State Bar’s Senior Virginians Handbook is currently being updated, and no hardcopies were available to share with you today.</a:t>
            </a:r>
          </a:p>
          <a:p>
            <a:pPr marL="0" indent="0">
              <a:buNone/>
            </a:pPr>
            <a:endParaRPr lang="en-US" dirty="0"/>
          </a:p>
          <a:p>
            <a:r>
              <a:rPr lang="en-US" dirty="0"/>
              <a:t>If you would like to access the digital version of the prior version, it can be found here: </a:t>
            </a:r>
            <a:r>
              <a:rPr lang="en-US" dirty="0">
                <a:hlinkClick r:id="rId2"/>
              </a:rPr>
              <a:t>https://vsb.org/SLC/Site/news/pubs/svh.aspx</a:t>
            </a:r>
            <a:r>
              <a:rPr lang="en-US" dirty="0"/>
              <a:t>.  The new version can also be accessed digitally at this site once released.</a:t>
            </a:r>
          </a:p>
          <a:p>
            <a:endParaRPr lang="en-US" dirty="0"/>
          </a:p>
          <a:p>
            <a:r>
              <a:rPr lang="en-US" dirty="0"/>
              <a:t>If you prefer a hard copy of the updated handbook, the same will be available at Senior Services of Alexandria this fall.  </a:t>
            </a:r>
          </a:p>
        </p:txBody>
      </p:sp>
      <p:sp>
        <p:nvSpPr>
          <p:cNvPr id="4" name="Slide Number Placeholder 3">
            <a:extLst>
              <a:ext uri="{FF2B5EF4-FFF2-40B4-BE49-F238E27FC236}">
                <a16:creationId xmlns:a16="http://schemas.microsoft.com/office/drawing/2014/main" id="{46B203D4-C5F0-E237-A9D7-C66EDC941797}"/>
              </a:ext>
            </a:extLst>
          </p:cNvPr>
          <p:cNvSpPr>
            <a:spLocks noGrp="1"/>
          </p:cNvSpPr>
          <p:nvPr>
            <p:ph type="sldNum" sz="quarter" idx="12"/>
          </p:nvPr>
        </p:nvSpPr>
        <p:spPr/>
        <p:txBody>
          <a:bodyPr/>
          <a:lstStyle/>
          <a:p>
            <a:fld id="{D57F1E4F-1CFF-5643-939E-217C01CDF565}" type="slidenum">
              <a:rPr lang="en-US" smtClean="0"/>
              <a:pPr/>
              <a:t>23</a:t>
            </a:fld>
            <a:endParaRPr lang="en-US" dirty="0"/>
          </a:p>
        </p:txBody>
      </p:sp>
    </p:spTree>
    <p:extLst>
      <p:ext uri="{BB962C8B-B14F-4D97-AF65-F5344CB8AC3E}">
        <p14:creationId xmlns:p14="http://schemas.microsoft.com/office/powerpoint/2010/main" val="261598026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FFC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EC7F02AD-9687-440F-A9DF-FAA6F22270D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1065</TotalTime>
  <Words>2571</Words>
  <Application>Microsoft Office PowerPoint</Application>
  <PresentationFormat>Widescreen</PresentationFormat>
  <Paragraphs>202</Paragraphs>
  <Slides>23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Calibri</vt:lpstr>
      <vt:lpstr>Century Gothic</vt:lpstr>
      <vt:lpstr>Wingdings</vt:lpstr>
      <vt:lpstr>Wingdings 3</vt:lpstr>
      <vt:lpstr>Ion Boardroom</vt:lpstr>
      <vt:lpstr>The Importance  of Estate Planning </vt:lpstr>
      <vt:lpstr>General</vt:lpstr>
      <vt:lpstr>Advance Medical Directive</vt:lpstr>
      <vt:lpstr>General Power of Attorney</vt:lpstr>
      <vt:lpstr>General Power of Attorney, contd.</vt:lpstr>
      <vt:lpstr>Last Will and Testament</vt:lpstr>
      <vt:lpstr>Last Will and Testament, contd.</vt:lpstr>
      <vt:lpstr>Last Will and Testament, contd.</vt:lpstr>
      <vt:lpstr>Digital Asset Planning</vt:lpstr>
      <vt:lpstr>Solo Aging</vt:lpstr>
      <vt:lpstr>Estate Administration</vt:lpstr>
      <vt:lpstr>Avoiding Probate</vt:lpstr>
      <vt:lpstr>Avoiding probate, contd.</vt:lpstr>
      <vt:lpstr>Issues with Minors</vt:lpstr>
      <vt:lpstr>Planning for Someone with Diminished Capacity</vt:lpstr>
      <vt:lpstr>Adult Guardianship/Conservatorship </vt:lpstr>
      <vt:lpstr>Adult Guardianship/Conservatorship, contd.</vt:lpstr>
      <vt:lpstr>Online Software</vt:lpstr>
      <vt:lpstr>Options for Legal Assistance</vt:lpstr>
      <vt:lpstr>ESTATE PLANNING TAKEAWAY</vt:lpstr>
      <vt:lpstr>Our Information</vt:lpstr>
      <vt:lpstr>Our Information</vt:lpstr>
      <vt:lpstr>Senior Virginians Handbook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Fundamentals of Estate Planning</dc:title>
  <dc:creator>Gretchyn Meinken</dc:creator>
  <cp:lastModifiedBy>Gretchyn Meinken</cp:lastModifiedBy>
  <cp:revision>44</cp:revision>
  <cp:lastPrinted>2019-03-18T13:07:11Z</cp:lastPrinted>
  <dcterms:created xsi:type="dcterms:W3CDTF">2018-10-22T13:22:02Z</dcterms:created>
  <dcterms:modified xsi:type="dcterms:W3CDTF">2024-05-21T13:17:23Z</dcterms:modified>
  <cp:contentStatus/>
</cp:coreProperties>
</file>