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1"/>
  </p:sldMasterIdLst>
  <p:sldIdLst>
    <p:sldId id="257" r:id="rId2"/>
    <p:sldId id="265" r:id="rId3"/>
    <p:sldId id="256" r:id="rId4"/>
    <p:sldId id="258" r:id="rId5"/>
    <p:sldId id="266" r:id="rId6"/>
    <p:sldId id="260" r:id="rId7"/>
    <p:sldId id="267" r:id="rId8"/>
    <p:sldId id="259" r:id="rId9"/>
    <p:sldId id="261" r:id="rId10"/>
    <p:sldId id="264" r:id="rId11"/>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7" d="100"/>
          <a:sy n="67" d="100"/>
        </p:scale>
        <p:origin x="60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accent1">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48A87A34-81AB-432B-8DAE-1953F412C126}" type="datetimeFigureOut">
              <a:rPr lang="en-US" smtClean="0"/>
              <a:t>9/18/2020</a:t>
            </a:fld>
            <a:endParaRPr lang="en-US" dirty="0"/>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6D22F896-40B5-4ADD-8801-0D06FADFA095}" type="slidenum">
              <a:rPr lang="en-US" smtClean="0"/>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21102751"/>
      </p:ext>
    </p:extLst>
  </p:cSld>
  <p:clrMapOvr>
    <a:overrideClrMapping bg1="dk1" tx1="lt1" bg2="dk2" tx2="lt2" accent1="accent1" accent2="accent2" accent3="accent3" accent4="accent4" accent5="accent5" accent6="accent6" hlink="hlink" folHlink="folHlink"/>
  </p:clrMapOvr>
  <p:transition spd="slow" advClick="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2D32E-8D49-4C69-9DD5-386AFA1BC103}"/>
              </a:ext>
            </a:extLst>
          </p:cNvPr>
          <p:cNvSpPr>
            <a:spLocks noGrp="1"/>
          </p:cNvSpPr>
          <p:nvPr>
            <p:ph type="title"/>
          </p:nvPr>
        </p:nvSpPr>
        <p:spPr/>
        <p:txBody>
          <a:bodyPr/>
          <a:lstStyle>
            <a:lvl1pPr>
              <a:defRPr>
                <a:solidFill>
                  <a:schemeClr val="accent1">
                    <a:lumMod val="75000"/>
                  </a:schemeClr>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FADD1926-103D-4ED1-BC74-5A96A3230C6E}"/>
              </a:ext>
            </a:extLst>
          </p:cNvPr>
          <p:cNvSpPr>
            <a:spLocks noGrp="1"/>
          </p:cNvSpPr>
          <p:nvPr>
            <p:ph idx="1"/>
          </p:nvPr>
        </p:nvSpPr>
        <p:spPr/>
        <p:txBody>
          <a:bodyPr/>
          <a:lstStyle>
            <a:lvl1pPr>
              <a:defRPr>
                <a:solidFill>
                  <a:schemeClr val="accent1">
                    <a:lumMod val="75000"/>
                  </a:schemeClr>
                </a:solidFill>
              </a:defRPr>
            </a:lvl1pPr>
            <a:lvl2pPr>
              <a:defRPr>
                <a:solidFill>
                  <a:schemeClr val="accent1">
                    <a:lumMod val="75000"/>
                  </a:schemeClr>
                </a:solidFill>
              </a:defRPr>
            </a:lvl2pPr>
            <a:lvl3pPr>
              <a:defRPr>
                <a:solidFill>
                  <a:schemeClr val="accent1">
                    <a:lumMod val="75000"/>
                  </a:schemeClr>
                </a:solidFill>
              </a:defRPr>
            </a:lvl3pPr>
            <a:lvl4pPr>
              <a:defRPr>
                <a:solidFill>
                  <a:schemeClr val="accent1">
                    <a:lumMod val="75000"/>
                  </a:schemeClr>
                </a:solidFill>
              </a:defRPr>
            </a:lvl4pPr>
            <a:lvl5pPr>
              <a:defRPr>
                <a:solidFill>
                  <a:schemeClr val="accent1">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03B90BF-6A5E-4ACF-A582-917BFCB7AF3F}"/>
              </a:ext>
            </a:extLst>
          </p:cNvPr>
          <p:cNvSpPr>
            <a:spLocks noGrp="1"/>
          </p:cNvSpPr>
          <p:nvPr>
            <p:ph type="dt" sz="half" idx="10"/>
          </p:nvPr>
        </p:nvSpPr>
        <p:spPr/>
        <p:txBody>
          <a:bodyPr/>
          <a:lstStyle/>
          <a:p>
            <a:fld id="{3A71115D-A016-4B04-895B-DD35FEE8EB5A}" type="datetimeFigureOut">
              <a:rPr lang="en-US" smtClean="0"/>
              <a:t>9/18/2020</a:t>
            </a:fld>
            <a:endParaRPr lang="en-US" dirty="0"/>
          </a:p>
        </p:txBody>
      </p:sp>
      <p:sp>
        <p:nvSpPr>
          <p:cNvPr id="5" name="Footer Placeholder 4">
            <a:extLst>
              <a:ext uri="{FF2B5EF4-FFF2-40B4-BE49-F238E27FC236}">
                <a16:creationId xmlns:a16="http://schemas.microsoft.com/office/drawing/2014/main" id="{4D306B60-4F35-488E-BAE6-FAEC36CF9DC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7421A1-F1A1-486C-8C0A-36DC9574920E}"/>
              </a:ext>
            </a:extLst>
          </p:cNvPr>
          <p:cNvSpPr>
            <a:spLocks noGrp="1"/>
          </p:cNvSpPr>
          <p:nvPr>
            <p:ph type="sldNum" sz="quarter" idx="12"/>
          </p:nvPr>
        </p:nvSpPr>
        <p:spPr/>
        <p:txBody>
          <a:bodyPr/>
          <a:lstStyle/>
          <a:p>
            <a:fld id="{4566F280-E4C4-4BD6-B694-47B9C48CBCAF}" type="slidenum">
              <a:rPr lang="en-US" smtClean="0"/>
              <a:t>‹#›</a:t>
            </a:fld>
            <a:endParaRPr lang="en-US" dirty="0"/>
          </a:p>
        </p:txBody>
      </p:sp>
    </p:spTree>
    <p:extLst>
      <p:ext uri="{BB962C8B-B14F-4D97-AF65-F5344CB8AC3E}">
        <p14:creationId xmlns:p14="http://schemas.microsoft.com/office/powerpoint/2010/main" val="9945014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48A87A34-81AB-432B-8DAE-1953F412C126}" type="datetimeFigureOut">
              <a:rPr lang="en-US" smtClean="0"/>
              <a:pPr/>
              <a:t>9/18/2020</a:t>
            </a:fld>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247332"/>
      </p:ext>
    </p:extLst>
  </p:cSld>
  <p:clrMap bg1="lt1" tx1="dk1" bg2="lt2" tx2="dk2" accent1="accent1" accent2="accent2" accent3="accent3" accent4="accent4" accent5="accent5" accent6="accent6" hlink="hlink" folHlink="folHlink"/>
  <p:sldLayoutIdLst>
    <p:sldLayoutId id="2147483754" r:id="rId1"/>
    <p:sldLayoutId id="2147483755" r:id="rId2"/>
  </p:sldLayoutIdLst>
  <p:transition spd="slow" advClick="0">
    <p:wipe/>
  </p:transition>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npage@leplc.com" TargetMode="Externa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D26FB5-47E3-49C2-AD13-F0DAD88BAE5A}"/>
              </a:ext>
            </a:extLst>
          </p:cNvPr>
          <p:cNvSpPr>
            <a:spLocks noGrp="1"/>
          </p:cNvSpPr>
          <p:nvPr>
            <p:ph type="ctrTitle"/>
          </p:nvPr>
        </p:nvSpPr>
        <p:spPr>
          <a:xfrm>
            <a:off x="1261872" y="95794"/>
            <a:ext cx="9418320" cy="1311901"/>
          </a:xfrm>
        </p:spPr>
        <p:txBody>
          <a:bodyPr>
            <a:normAutofit/>
          </a:bodyPr>
          <a:lstStyle/>
          <a:p>
            <a:pPr algn="ctr"/>
            <a:r>
              <a:rPr lang="en-US" sz="6000" dirty="0">
                <a:solidFill>
                  <a:schemeClr val="accent1">
                    <a:lumMod val="75000"/>
                  </a:schemeClr>
                </a:solidFill>
              </a:rPr>
              <a:t>SENIOR LAW DAY 2020</a:t>
            </a:r>
          </a:p>
        </p:txBody>
      </p:sp>
      <p:graphicFrame>
        <p:nvGraphicFramePr>
          <p:cNvPr id="3" name="Object 2">
            <a:extLst>
              <a:ext uri="{FF2B5EF4-FFF2-40B4-BE49-F238E27FC236}">
                <a16:creationId xmlns:a16="http://schemas.microsoft.com/office/drawing/2014/main" id="{5B073480-09D2-4EEF-8AD6-5B35C9007C7E}"/>
              </a:ext>
            </a:extLst>
          </p:cNvPr>
          <p:cNvGraphicFramePr>
            <a:graphicFrameLocks noChangeAspect="1"/>
          </p:cNvGraphicFramePr>
          <p:nvPr>
            <p:extLst>
              <p:ext uri="{D42A27DB-BD31-4B8C-83A1-F6EECF244321}">
                <p14:modId xmlns:p14="http://schemas.microsoft.com/office/powerpoint/2010/main" val="2593518027"/>
              </p:ext>
            </p:extLst>
          </p:nvPr>
        </p:nvGraphicFramePr>
        <p:xfrm>
          <a:off x="4970906" y="4209812"/>
          <a:ext cx="2000250" cy="1691640"/>
        </p:xfrm>
        <a:graphic>
          <a:graphicData uri="http://schemas.openxmlformats.org/presentationml/2006/ole">
            <mc:AlternateContent xmlns:mc="http://schemas.openxmlformats.org/markup-compatibility/2006">
              <mc:Choice xmlns:v="urn:schemas-microsoft-com:vml" Requires="v">
                <p:oleObj spid="_x0000_s1040" name="Acrobat Document" r:id="rId3" imgW="2742932" imgH="2743200" progId="AcroExch.Document.DC">
                  <p:embed/>
                </p:oleObj>
              </mc:Choice>
              <mc:Fallback>
                <p:oleObj name="Acrobat Document" r:id="rId3" imgW="2742932" imgH="2743200" progId="AcroExch.Document.DC">
                  <p:embed/>
                  <p:pic>
                    <p:nvPicPr>
                      <p:cNvPr id="3" name="Object 2">
                        <a:extLst>
                          <a:ext uri="{FF2B5EF4-FFF2-40B4-BE49-F238E27FC236}">
                            <a16:creationId xmlns:a16="http://schemas.microsoft.com/office/drawing/2014/main" id="{5B073480-09D2-4EEF-8AD6-5B35C9007C7E}"/>
                          </a:ext>
                        </a:extLst>
                      </p:cNvPr>
                      <p:cNvPicPr/>
                      <p:nvPr/>
                    </p:nvPicPr>
                    <p:blipFill>
                      <a:blip r:embed="rId4"/>
                      <a:stretch>
                        <a:fillRect/>
                      </a:stretch>
                    </p:blipFill>
                    <p:spPr>
                      <a:xfrm>
                        <a:off x="4970906" y="4209812"/>
                        <a:ext cx="2000250" cy="1691640"/>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D2D14EC5-8042-4986-BE37-7B2D5E9A526E}"/>
              </a:ext>
            </a:extLst>
          </p:cNvPr>
          <p:cNvSpPr txBox="1"/>
          <p:nvPr/>
        </p:nvSpPr>
        <p:spPr>
          <a:xfrm>
            <a:off x="2335203" y="2083506"/>
            <a:ext cx="7271657" cy="1200329"/>
          </a:xfrm>
          <a:prstGeom prst="rect">
            <a:avLst/>
          </a:prstGeom>
          <a:noFill/>
        </p:spPr>
        <p:txBody>
          <a:bodyPr wrap="square" rtlCol="0">
            <a:spAutoFit/>
          </a:bodyPr>
          <a:lstStyle/>
          <a:p>
            <a:pPr marL="0" indent="0" algn="ctr">
              <a:buNone/>
            </a:pPr>
            <a:r>
              <a:rPr lang="en-US" sz="2400" dirty="0">
                <a:solidFill>
                  <a:schemeClr val="accent1">
                    <a:lumMod val="75000"/>
                  </a:schemeClr>
                </a:solidFill>
              </a:rPr>
              <a:t>Should I Stay or Should I Go?</a:t>
            </a:r>
          </a:p>
          <a:p>
            <a:pPr marL="0" indent="0" algn="ctr">
              <a:buNone/>
            </a:pPr>
            <a:endParaRPr lang="en-US" sz="2400" dirty="0">
              <a:solidFill>
                <a:schemeClr val="accent1">
                  <a:lumMod val="75000"/>
                </a:schemeClr>
              </a:solidFill>
            </a:endParaRPr>
          </a:p>
          <a:p>
            <a:pPr marL="0" indent="0" algn="ctr">
              <a:buNone/>
            </a:pPr>
            <a:r>
              <a:rPr lang="en-US" sz="2400" dirty="0">
                <a:solidFill>
                  <a:schemeClr val="accent1">
                    <a:lumMod val="75000"/>
                  </a:schemeClr>
                </a:solidFill>
              </a:rPr>
              <a:t>Paying for Care</a:t>
            </a:r>
          </a:p>
        </p:txBody>
      </p:sp>
      <p:sp>
        <p:nvSpPr>
          <p:cNvPr id="6" name="TextBox 5">
            <a:extLst>
              <a:ext uri="{FF2B5EF4-FFF2-40B4-BE49-F238E27FC236}">
                <a16:creationId xmlns:a16="http://schemas.microsoft.com/office/drawing/2014/main" id="{8B86DD16-ED39-4098-B135-B70AB9705965}"/>
              </a:ext>
            </a:extLst>
          </p:cNvPr>
          <p:cNvSpPr txBox="1"/>
          <p:nvPr/>
        </p:nvSpPr>
        <p:spPr>
          <a:xfrm>
            <a:off x="2974206" y="3840480"/>
            <a:ext cx="6554805" cy="369332"/>
          </a:xfrm>
          <a:prstGeom prst="rect">
            <a:avLst/>
          </a:prstGeom>
          <a:noFill/>
        </p:spPr>
        <p:txBody>
          <a:bodyPr wrap="square" rtlCol="0">
            <a:spAutoFit/>
          </a:bodyPr>
          <a:lstStyle/>
          <a:p>
            <a:endParaRPr lang="en-US" dirty="0"/>
          </a:p>
        </p:txBody>
      </p:sp>
      <p:sp>
        <p:nvSpPr>
          <p:cNvPr id="9" name="Subtitle 8">
            <a:extLst>
              <a:ext uri="{FF2B5EF4-FFF2-40B4-BE49-F238E27FC236}">
                <a16:creationId xmlns:a16="http://schemas.microsoft.com/office/drawing/2014/main" id="{8BDEC7D2-E67C-41F0-9FEC-A82D749CE35C}"/>
              </a:ext>
            </a:extLst>
          </p:cNvPr>
          <p:cNvSpPr>
            <a:spLocks noGrp="1"/>
          </p:cNvSpPr>
          <p:nvPr>
            <p:ph type="subTitle" idx="1"/>
          </p:nvPr>
        </p:nvSpPr>
        <p:spPr>
          <a:xfrm>
            <a:off x="1261872" y="4800600"/>
            <a:ext cx="7463028" cy="1691640"/>
          </a:xfrm>
        </p:spPr>
        <p:txBody>
          <a:bodyPr/>
          <a:lstStyle/>
          <a:p>
            <a:endParaRPr lang="en-US" dirty="0"/>
          </a:p>
        </p:txBody>
      </p:sp>
    </p:spTree>
    <p:extLst>
      <p:ext uri="{BB962C8B-B14F-4D97-AF65-F5344CB8AC3E}">
        <p14:creationId xmlns:p14="http://schemas.microsoft.com/office/powerpoint/2010/main" val="115290284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156A0-51F0-438D-AE5B-5888292FC5D9}"/>
              </a:ext>
            </a:extLst>
          </p:cNvPr>
          <p:cNvSpPr>
            <a:spLocks noGrp="1"/>
          </p:cNvSpPr>
          <p:nvPr>
            <p:ph type="title"/>
          </p:nvPr>
        </p:nvSpPr>
        <p:spPr/>
        <p:txBody>
          <a:bodyPr/>
          <a:lstStyle/>
          <a:p>
            <a:pPr algn="ctr"/>
            <a:r>
              <a:rPr lang="en-US" dirty="0"/>
              <a:t>Paying for Different Types of Care</a:t>
            </a:r>
          </a:p>
        </p:txBody>
      </p:sp>
      <p:sp>
        <p:nvSpPr>
          <p:cNvPr id="3" name="Content Placeholder 2">
            <a:extLst>
              <a:ext uri="{FF2B5EF4-FFF2-40B4-BE49-F238E27FC236}">
                <a16:creationId xmlns:a16="http://schemas.microsoft.com/office/drawing/2014/main" id="{EBF2D681-7F28-41C9-87DB-AC2A92D4CBB5}"/>
              </a:ext>
            </a:extLst>
          </p:cNvPr>
          <p:cNvSpPr>
            <a:spLocks noGrp="1"/>
          </p:cNvSpPr>
          <p:nvPr>
            <p:ph idx="1"/>
          </p:nvPr>
        </p:nvSpPr>
        <p:spPr>
          <a:xfrm>
            <a:off x="1261872" y="1828800"/>
            <a:ext cx="8595360" cy="7333803"/>
          </a:xfrm>
        </p:spPr>
        <p:txBody>
          <a:bodyPr numCol="2" spcCol="457200">
            <a:normAutofit/>
          </a:bodyPr>
          <a:lstStyle/>
          <a:p>
            <a:pPr>
              <a:lnSpc>
                <a:spcPct val="100000"/>
              </a:lnSpc>
              <a:spcBef>
                <a:spcPts val="300"/>
              </a:spcBef>
              <a:spcAft>
                <a:spcPts val="300"/>
              </a:spcAft>
              <a:buFont typeface="Wingdings" panose="05000000000000000000" pitchFamily="2" charset="2"/>
              <a:buChar char="Ø"/>
            </a:pPr>
            <a:r>
              <a:rPr lang="en-US" u="sng" dirty="0"/>
              <a:t>Short Term Care/Rehabilitation</a:t>
            </a:r>
          </a:p>
          <a:p>
            <a:pPr lvl="1">
              <a:lnSpc>
                <a:spcPct val="100000"/>
              </a:lnSpc>
              <a:buFont typeface="Wingdings" panose="05000000000000000000" pitchFamily="2" charset="2"/>
              <a:buChar char="Ø"/>
            </a:pPr>
            <a:r>
              <a:rPr lang="en-US" dirty="0"/>
              <a:t>Medicare</a:t>
            </a:r>
          </a:p>
          <a:p>
            <a:pPr lvl="1">
              <a:lnSpc>
                <a:spcPct val="100000"/>
              </a:lnSpc>
              <a:buFont typeface="Wingdings" panose="05000000000000000000" pitchFamily="2" charset="2"/>
              <a:buChar char="Ø"/>
            </a:pPr>
            <a:r>
              <a:rPr lang="en-US" dirty="0"/>
              <a:t>Private insurance</a:t>
            </a:r>
          </a:p>
          <a:p>
            <a:pPr lvl="1">
              <a:lnSpc>
                <a:spcPct val="100000"/>
              </a:lnSpc>
              <a:buFont typeface="Wingdings" panose="05000000000000000000" pitchFamily="2" charset="2"/>
              <a:buChar char="Ø"/>
            </a:pPr>
            <a:r>
              <a:rPr lang="en-US" dirty="0"/>
              <a:t>Private pay</a:t>
            </a:r>
          </a:p>
          <a:p>
            <a:pPr marL="274320" lvl="1" indent="0">
              <a:lnSpc>
                <a:spcPct val="100000"/>
              </a:lnSpc>
              <a:buNone/>
            </a:pPr>
            <a:endParaRPr lang="en-US" dirty="0"/>
          </a:p>
          <a:p>
            <a:pPr>
              <a:lnSpc>
                <a:spcPct val="100000"/>
              </a:lnSpc>
              <a:spcBef>
                <a:spcPts val="300"/>
              </a:spcBef>
              <a:spcAft>
                <a:spcPts val="300"/>
              </a:spcAft>
              <a:buFont typeface="Wingdings" panose="05000000000000000000" pitchFamily="2" charset="2"/>
              <a:buChar char="Ø"/>
            </a:pPr>
            <a:r>
              <a:rPr lang="en-US" u="sng" dirty="0">
                <a:solidFill>
                  <a:schemeClr val="accent1">
                    <a:lumMod val="75000"/>
                  </a:schemeClr>
                </a:solidFill>
              </a:rPr>
              <a:t>Assisted Living</a:t>
            </a:r>
          </a:p>
          <a:p>
            <a:pPr lvl="1">
              <a:lnSpc>
                <a:spcPct val="100000"/>
              </a:lnSpc>
              <a:spcBef>
                <a:spcPts val="300"/>
              </a:spcBef>
              <a:spcAft>
                <a:spcPts val="300"/>
              </a:spcAft>
              <a:buFont typeface="Wingdings" panose="05000000000000000000" pitchFamily="2" charset="2"/>
              <a:buChar char="Ø"/>
            </a:pPr>
            <a:r>
              <a:rPr lang="en-US" sz="1600" dirty="0">
                <a:solidFill>
                  <a:schemeClr val="accent1">
                    <a:lumMod val="75000"/>
                  </a:schemeClr>
                </a:solidFill>
              </a:rPr>
              <a:t>Private Pay</a:t>
            </a:r>
          </a:p>
          <a:p>
            <a:pPr lvl="1">
              <a:lnSpc>
                <a:spcPct val="100000"/>
              </a:lnSpc>
              <a:spcBef>
                <a:spcPts val="300"/>
              </a:spcBef>
              <a:spcAft>
                <a:spcPts val="300"/>
              </a:spcAft>
              <a:buFont typeface="Wingdings" panose="05000000000000000000" pitchFamily="2" charset="2"/>
              <a:buChar char="Ø"/>
            </a:pPr>
            <a:r>
              <a:rPr lang="en-US" sz="1600" dirty="0">
                <a:solidFill>
                  <a:schemeClr val="accent1">
                    <a:lumMod val="75000"/>
                  </a:schemeClr>
                </a:solidFill>
              </a:rPr>
              <a:t>Auxiliary Grant</a:t>
            </a:r>
          </a:p>
          <a:p>
            <a:pPr lvl="1">
              <a:lnSpc>
                <a:spcPct val="100000"/>
              </a:lnSpc>
              <a:spcBef>
                <a:spcPts val="300"/>
              </a:spcBef>
              <a:spcAft>
                <a:spcPts val="300"/>
              </a:spcAft>
              <a:buFont typeface="Wingdings" panose="05000000000000000000" pitchFamily="2" charset="2"/>
              <a:buChar char="Ø"/>
            </a:pPr>
            <a:r>
              <a:rPr lang="en-US" sz="1600" dirty="0">
                <a:solidFill>
                  <a:schemeClr val="accent1">
                    <a:lumMod val="75000"/>
                  </a:schemeClr>
                </a:solidFill>
              </a:rPr>
              <a:t>Veterans Affairs</a:t>
            </a:r>
            <a:endParaRPr lang="en-US" dirty="0">
              <a:solidFill>
                <a:schemeClr val="accent1">
                  <a:lumMod val="75000"/>
                </a:schemeClr>
              </a:solidFill>
            </a:endParaRPr>
          </a:p>
          <a:p>
            <a:pPr marL="274320" lvl="1" indent="0">
              <a:lnSpc>
                <a:spcPct val="100000"/>
              </a:lnSpc>
              <a:buNone/>
            </a:pPr>
            <a:endParaRPr lang="en-US" dirty="0"/>
          </a:p>
          <a:p>
            <a:pPr lvl="1">
              <a:buFont typeface="Wingdings" panose="05000000000000000000" pitchFamily="2" charset="2"/>
              <a:buChar char="Ø"/>
            </a:pPr>
            <a:endParaRPr lang="en-US" dirty="0"/>
          </a:p>
          <a:p>
            <a:pPr marL="445770" lvl="2" indent="-171450"/>
            <a:endParaRPr lang="en-US" dirty="0"/>
          </a:p>
          <a:p>
            <a:pPr marL="445770" lvl="2" indent="-171450"/>
            <a:endParaRPr lang="en-US" dirty="0"/>
          </a:p>
          <a:p>
            <a:pPr marL="445770" lvl="2" indent="-171450"/>
            <a:endParaRPr lang="en-US" dirty="0"/>
          </a:p>
        </p:txBody>
      </p:sp>
      <p:sp>
        <p:nvSpPr>
          <p:cNvPr id="5" name="TextBox 4">
            <a:extLst>
              <a:ext uri="{FF2B5EF4-FFF2-40B4-BE49-F238E27FC236}">
                <a16:creationId xmlns:a16="http://schemas.microsoft.com/office/drawing/2014/main" id="{D631DE75-C241-4F8E-A161-8C3A34467435}"/>
              </a:ext>
            </a:extLst>
          </p:cNvPr>
          <p:cNvSpPr txBox="1"/>
          <p:nvPr/>
        </p:nvSpPr>
        <p:spPr>
          <a:xfrm>
            <a:off x="5648325" y="1828800"/>
            <a:ext cx="4858512" cy="4855175"/>
          </a:xfrm>
          <a:prstGeom prst="rect">
            <a:avLst/>
          </a:prstGeom>
          <a:noFill/>
        </p:spPr>
        <p:txBody>
          <a:bodyPr wrap="square" rtlCol="0">
            <a:spAutoFit/>
          </a:bodyPr>
          <a:lstStyle/>
          <a:p>
            <a:pPr marL="285750" lvl="1" indent="-285750">
              <a:spcBef>
                <a:spcPts val="300"/>
              </a:spcBef>
              <a:spcAft>
                <a:spcPts val="300"/>
              </a:spcAft>
              <a:buFont typeface="Wingdings" panose="05000000000000000000" pitchFamily="2" charset="2"/>
              <a:buChar char="Ø"/>
            </a:pPr>
            <a:r>
              <a:rPr lang="en-US" u="sng" dirty="0">
                <a:solidFill>
                  <a:schemeClr val="accent1">
                    <a:lumMod val="75000"/>
                  </a:schemeClr>
                </a:solidFill>
              </a:rPr>
              <a:t>Long Term Care</a:t>
            </a:r>
          </a:p>
          <a:p>
            <a:pPr marL="558800" lvl="2" indent="-158750">
              <a:spcBef>
                <a:spcPts val="300"/>
              </a:spcBef>
              <a:spcAft>
                <a:spcPts val="300"/>
              </a:spcAft>
              <a:buFont typeface="Wingdings" panose="05000000000000000000" pitchFamily="2" charset="2"/>
              <a:buChar char="Ø"/>
            </a:pPr>
            <a:r>
              <a:rPr lang="en-US" sz="1600" dirty="0">
                <a:solidFill>
                  <a:schemeClr val="accent1">
                    <a:lumMod val="75000"/>
                  </a:schemeClr>
                </a:solidFill>
              </a:rPr>
              <a:t>Private Pay</a:t>
            </a:r>
          </a:p>
          <a:p>
            <a:pPr marL="558800" lvl="2" indent="-158750">
              <a:spcBef>
                <a:spcPts val="300"/>
              </a:spcBef>
              <a:spcAft>
                <a:spcPts val="300"/>
              </a:spcAft>
              <a:buFont typeface="Wingdings" panose="05000000000000000000" pitchFamily="2" charset="2"/>
              <a:buChar char="Ø"/>
            </a:pPr>
            <a:r>
              <a:rPr lang="en-US" sz="1600" dirty="0">
                <a:solidFill>
                  <a:schemeClr val="accent1">
                    <a:lumMod val="75000"/>
                  </a:schemeClr>
                </a:solidFill>
              </a:rPr>
              <a:t>Long Term Care Insurance</a:t>
            </a:r>
          </a:p>
          <a:p>
            <a:pPr marL="558800" lvl="2" indent="-158750">
              <a:spcBef>
                <a:spcPts val="300"/>
              </a:spcBef>
              <a:spcAft>
                <a:spcPts val="300"/>
              </a:spcAft>
              <a:buFont typeface="Wingdings" panose="05000000000000000000" pitchFamily="2" charset="2"/>
              <a:buChar char="Ø"/>
            </a:pPr>
            <a:r>
              <a:rPr lang="en-US" sz="1600" dirty="0">
                <a:solidFill>
                  <a:schemeClr val="accent1">
                    <a:lumMod val="75000"/>
                  </a:schemeClr>
                </a:solidFill>
              </a:rPr>
              <a:t>Medicaid </a:t>
            </a:r>
          </a:p>
          <a:p>
            <a:pPr marL="558800" lvl="2" indent="-158750">
              <a:spcBef>
                <a:spcPts val="300"/>
              </a:spcBef>
              <a:spcAft>
                <a:spcPts val="300"/>
              </a:spcAft>
              <a:buFont typeface="Wingdings" panose="05000000000000000000" pitchFamily="2" charset="2"/>
              <a:buChar char="Ø"/>
            </a:pPr>
            <a:r>
              <a:rPr lang="en-US" sz="1600" dirty="0">
                <a:solidFill>
                  <a:schemeClr val="accent1">
                    <a:lumMod val="75000"/>
                  </a:schemeClr>
                </a:solidFill>
              </a:rPr>
              <a:t>Veterans Affairs</a:t>
            </a:r>
          </a:p>
          <a:p>
            <a:pPr marL="560070" lvl="2" indent="-285750">
              <a:spcBef>
                <a:spcPts val="300"/>
              </a:spcBef>
              <a:spcAft>
                <a:spcPts val="300"/>
              </a:spcAft>
              <a:buFont typeface="Wingdings" panose="05000000000000000000" pitchFamily="2" charset="2"/>
              <a:buChar char="Ø"/>
            </a:pPr>
            <a:endParaRPr lang="en-US" sz="1600" dirty="0">
              <a:solidFill>
                <a:schemeClr val="accent1">
                  <a:lumMod val="75000"/>
                </a:schemeClr>
              </a:solidFill>
            </a:endParaRPr>
          </a:p>
          <a:p>
            <a:pPr>
              <a:lnSpc>
                <a:spcPct val="100000"/>
              </a:lnSpc>
              <a:spcBef>
                <a:spcPts val="300"/>
              </a:spcBef>
              <a:spcAft>
                <a:spcPts val="300"/>
              </a:spcAft>
              <a:buFont typeface="Wingdings" panose="05000000000000000000" pitchFamily="2" charset="2"/>
              <a:buChar char="Ø"/>
            </a:pPr>
            <a:r>
              <a:rPr lang="en-US" u="sng" dirty="0">
                <a:solidFill>
                  <a:schemeClr val="accent1">
                    <a:lumMod val="75000"/>
                  </a:schemeClr>
                </a:solidFill>
              </a:rPr>
              <a:t>In Home Care</a:t>
            </a:r>
          </a:p>
          <a:p>
            <a:pPr lvl="1" indent="-57150">
              <a:lnSpc>
                <a:spcPct val="100000"/>
              </a:lnSpc>
              <a:spcBef>
                <a:spcPts val="300"/>
              </a:spcBef>
              <a:spcAft>
                <a:spcPts val="300"/>
              </a:spcAft>
              <a:buFont typeface="Wingdings" panose="05000000000000000000" pitchFamily="2" charset="2"/>
              <a:buChar char="Ø"/>
            </a:pPr>
            <a:r>
              <a:rPr lang="en-US" sz="1600" dirty="0">
                <a:solidFill>
                  <a:schemeClr val="accent1">
                    <a:lumMod val="75000"/>
                  </a:schemeClr>
                </a:solidFill>
              </a:rPr>
              <a:t>Private pay</a:t>
            </a:r>
          </a:p>
          <a:p>
            <a:pPr lvl="1" indent="-57150">
              <a:lnSpc>
                <a:spcPct val="100000"/>
              </a:lnSpc>
              <a:spcBef>
                <a:spcPts val="300"/>
              </a:spcBef>
              <a:spcAft>
                <a:spcPts val="300"/>
              </a:spcAft>
              <a:buFont typeface="Wingdings" panose="05000000000000000000" pitchFamily="2" charset="2"/>
              <a:buChar char="Ø"/>
            </a:pPr>
            <a:r>
              <a:rPr lang="en-US" sz="1600" dirty="0">
                <a:solidFill>
                  <a:schemeClr val="accent1">
                    <a:lumMod val="75000"/>
                  </a:schemeClr>
                </a:solidFill>
              </a:rPr>
              <a:t>Long Term Care Insurance</a:t>
            </a:r>
          </a:p>
          <a:p>
            <a:pPr lvl="1" indent="-57150">
              <a:lnSpc>
                <a:spcPct val="100000"/>
              </a:lnSpc>
              <a:spcBef>
                <a:spcPts val="300"/>
              </a:spcBef>
              <a:spcAft>
                <a:spcPts val="300"/>
              </a:spcAft>
              <a:buFont typeface="Wingdings" panose="05000000000000000000" pitchFamily="2" charset="2"/>
              <a:buChar char="Ø"/>
            </a:pPr>
            <a:r>
              <a:rPr lang="en-US" sz="1600" dirty="0">
                <a:solidFill>
                  <a:schemeClr val="accent1">
                    <a:lumMod val="75000"/>
                  </a:schemeClr>
                </a:solidFill>
              </a:rPr>
              <a:t>Veterans Affairs</a:t>
            </a:r>
          </a:p>
          <a:p>
            <a:pPr lvl="1" indent="-57150">
              <a:lnSpc>
                <a:spcPct val="100000"/>
              </a:lnSpc>
              <a:spcBef>
                <a:spcPts val="300"/>
              </a:spcBef>
              <a:spcAft>
                <a:spcPts val="300"/>
              </a:spcAft>
              <a:buFont typeface="Wingdings" panose="05000000000000000000" pitchFamily="2" charset="2"/>
              <a:buChar char="Ø"/>
            </a:pPr>
            <a:r>
              <a:rPr lang="en-US" sz="1600" dirty="0">
                <a:solidFill>
                  <a:schemeClr val="accent1">
                    <a:lumMod val="75000"/>
                  </a:schemeClr>
                </a:solidFill>
              </a:rPr>
              <a:t>Medicaid Waivers (CCC+)</a:t>
            </a:r>
          </a:p>
          <a:p>
            <a:pPr marL="560070" lvl="2" indent="-285750">
              <a:spcBef>
                <a:spcPts val="300"/>
              </a:spcBef>
              <a:spcAft>
                <a:spcPts val="300"/>
              </a:spcAft>
              <a:buFont typeface="Wingdings" panose="05000000000000000000" pitchFamily="2" charset="2"/>
              <a:buChar char="Ø"/>
            </a:pPr>
            <a:endParaRPr lang="en-US" sz="1600" dirty="0">
              <a:solidFill>
                <a:schemeClr val="accent1">
                  <a:lumMod val="75000"/>
                </a:schemeClr>
              </a:solidFill>
            </a:endParaRPr>
          </a:p>
          <a:p>
            <a:pPr marL="560070" lvl="2" indent="-285750">
              <a:buFont typeface="Wingdings" panose="05000000000000000000" pitchFamily="2" charset="2"/>
              <a:buChar char="Ø"/>
            </a:pPr>
            <a:endParaRPr lang="en-US" sz="1600" dirty="0"/>
          </a:p>
          <a:p>
            <a:pPr marL="560070" lvl="2" indent="-285750">
              <a:buFont typeface="Wingdings" panose="05000000000000000000" pitchFamily="2" charset="2"/>
              <a:buChar char="Ø"/>
            </a:pPr>
            <a:endParaRPr lang="en-US" sz="1600" dirty="0"/>
          </a:p>
          <a:p>
            <a:pPr marL="560070" lvl="2" indent="-285750">
              <a:buFont typeface="Wingdings" panose="05000000000000000000" pitchFamily="2" charset="2"/>
              <a:buChar char="Ø"/>
            </a:pPr>
            <a:endParaRPr lang="en-US" sz="1600" dirty="0"/>
          </a:p>
        </p:txBody>
      </p:sp>
    </p:spTree>
    <p:extLst>
      <p:ext uri="{BB962C8B-B14F-4D97-AF65-F5344CB8AC3E}">
        <p14:creationId xmlns:p14="http://schemas.microsoft.com/office/powerpoint/2010/main" val="2534248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3E9B045-6C16-40C4-9F31-B3EB32BDEE0C}"/>
              </a:ext>
            </a:extLst>
          </p:cNvPr>
          <p:cNvSpPr>
            <a:spLocks noGrp="1"/>
          </p:cNvSpPr>
          <p:nvPr>
            <p:ph type="title"/>
          </p:nvPr>
        </p:nvSpPr>
        <p:spPr/>
        <p:txBody>
          <a:bodyPr/>
          <a:lstStyle/>
          <a:p>
            <a:pPr algn="ctr"/>
            <a:r>
              <a:rPr lang="en-US" dirty="0"/>
              <a:t>Medicare</a:t>
            </a:r>
          </a:p>
        </p:txBody>
      </p:sp>
      <p:sp>
        <p:nvSpPr>
          <p:cNvPr id="7" name="Content Placeholder 6">
            <a:extLst>
              <a:ext uri="{FF2B5EF4-FFF2-40B4-BE49-F238E27FC236}">
                <a16:creationId xmlns:a16="http://schemas.microsoft.com/office/drawing/2014/main" id="{281D62B4-A9E5-4204-94B3-84C19FAD7B81}"/>
              </a:ext>
            </a:extLst>
          </p:cNvPr>
          <p:cNvSpPr>
            <a:spLocks noGrp="1"/>
          </p:cNvSpPr>
          <p:nvPr>
            <p:ph idx="1"/>
          </p:nvPr>
        </p:nvSpPr>
        <p:spPr>
          <a:xfrm>
            <a:off x="1261872" y="1691321"/>
            <a:ext cx="8595360" cy="4928553"/>
          </a:xfrm>
        </p:spPr>
        <p:txBody>
          <a:bodyPr>
            <a:noAutofit/>
          </a:bodyPr>
          <a:lstStyle/>
          <a:p>
            <a:pPr>
              <a:buFont typeface="Wingdings" panose="05000000000000000000" pitchFamily="2" charset="2"/>
              <a:buChar char="Ø"/>
            </a:pPr>
            <a:r>
              <a:rPr lang="en-US" dirty="0"/>
              <a:t>Medicare:  Federal health insurance program</a:t>
            </a:r>
          </a:p>
          <a:p>
            <a:pPr lvl="2">
              <a:buFont typeface="Wingdings" panose="05000000000000000000" pitchFamily="2" charset="2"/>
              <a:buChar char="Ø"/>
            </a:pPr>
            <a:r>
              <a:rPr lang="en-US" sz="1600" spc="10" dirty="0"/>
              <a:t>Not means tested</a:t>
            </a:r>
          </a:p>
          <a:p>
            <a:pPr marL="571500" lvl="2" indent="0">
              <a:lnSpc>
                <a:spcPct val="120000"/>
              </a:lnSpc>
              <a:buFont typeface="Wingdings" panose="05000000000000000000" pitchFamily="2" charset="2"/>
              <a:buChar char="Ø"/>
            </a:pPr>
            <a:r>
              <a:rPr lang="en-US" sz="1600" spc="10" dirty="0"/>
              <a:t>Two main parts</a:t>
            </a:r>
          </a:p>
          <a:p>
            <a:pPr lvl="3">
              <a:buFont typeface="Wingdings" panose="05000000000000000000" pitchFamily="2" charset="2"/>
              <a:buChar char="Ø"/>
            </a:pPr>
            <a:r>
              <a:rPr lang="en-US" sz="1600" spc="10" dirty="0"/>
              <a:t>Part “A” - Hospital </a:t>
            </a:r>
          </a:p>
          <a:p>
            <a:pPr lvl="3">
              <a:buFont typeface="Wingdings" panose="05000000000000000000" pitchFamily="2" charset="2"/>
              <a:buChar char="Ø"/>
            </a:pPr>
            <a:r>
              <a:rPr lang="en-US" sz="1600" spc="10" dirty="0"/>
              <a:t>Part “B” - Preventative care and “medically necessary” services</a:t>
            </a:r>
          </a:p>
          <a:p>
            <a:pPr lvl="3">
              <a:lnSpc>
                <a:spcPct val="120000"/>
              </a:lnSpc>
              <a:buFont typeface="Wingdings" panose="05000000000000000000" pitchFamily="2" charset="2"/>
              <a:buChar char="Ø"/>
            </a:pPr>
            <a:r>
              <a:rPr lang="en-US" sz="1600" spc="10" dirty="0"/>
              <a:t>Medicare will NOT pay for long term or custodial care</a:t>
            </a:r>
          </a:p>
          <a:p>
            <a:pPr lvl="4">
              <a:lnSpc>
                <a:spcPct val="120000"/>
              </a:lnSpc>
              <a:buFont typeface="Wingdings" panose="05000000000000000000" pitchFamily="2" charset="2"/>
              <a:buChar char="Ø"/>
            </a:pPr>
            <a:r>
              <a:rPr lang="en-US" sz="1600" spc="10" dirty="0"/>
              <a:t>Medicare is health insurance, not long term care insurance</a:t>
            </a:r>
          </a:p>
          <a:p>
            <a:pPr lvl="4">
              <a:lnSpc>
                <a:spcPct val="120000"/>
              </a:lnSpc>
              <a:buFont typeface="Wingdings" panose="05000000000000000000" pitchFamily="2" charset="2"/>
              <a:buChar char="Ø"/>
            </a:pPr>
            <a:r>
              <a:rPr lang="en-US" sz="1600" spc="10" dirty="0"/>
              <a:t>Medicare will pay for or contribute to skilled nursing care in a skilled nursing facility (SNF) or rehabilitation facility for up to 100 days IF you meet certain criteria.  </a:t>
            </a:r>
          </a:p>
          <a:p>
            <a:pPr lvl="5">
              <a:lnSpc>
                <a:spcPct val="120000"/>
              </a:lnSpc>
              <a:buFont typeface="Wingdings" panose="05000000000000000000" pitchFamily="2" charset="2"/>
              <a:buChar char="Ø"/>
            </a:pPr>
            <a:r>
              <a:rPr lang="en-US" sz="1600" spc="10" dirty="0">
                <a:solidFill>
                  <a:schemeClr val="accent1">
                    <a:lumMod val="75000"/>
                  </a:schemeClr>
                </a:solidFill>
              </a:rPr>
              <a:t>BE AWARE:  You must be admitted to the hospital for 3 days for Medicare to pay for this care.  Outpatient time or time under “observation status” do not count</a:t>
            </a:r>
          </a:p>
          <a:p>
            <a:pPr marL="0" lvl="5" indent="0">
              <a:lnSpc>
                <a:spcPct val="120000"/>
              </a:lnSpc>
              <a:buFont typeface="Wingdings" panose="05000000000000000000" pitchFamily="2" charset="2"/>
              <a:buChar char="Ø"/>
            </a:pPr>
            <a:r>
              <a:rPr lang="en-US" sz="1800" spc="10" dirty="0">
                <a:solidFill>
                  <a:schemeClr val="accent1">
                    <a:lumMod val="75000"/>
                  </a:schemeClr>
                </a:solidFill>
              </a:rPr>
              <a:t>A note on Tricare:  Tricare is health insurance and has no long term or custodial care benefit</a:t>
            </a:r>
          </a:p>
          <a:p>
            <a:pPr lvl="4"/>
            <a:endParaRPr lang="en-US" dirty="0"/>
          </a:p>
        </p:txBody>
      </p:sp>
    </p:spTree>
    <p:extLst>
      <p:ext uri="{BB962C8B-B14F-4D97-AF65-F5344CB8AC3E}">
        <p14:creationId xmlns:p14="http://schemas.microsoft.com/office/powerpoint/2010/main" val="1179222268"/>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F03B-F02A-4175-A184-C5D8183F0BF5}"/>
              </a:ext>
            </a:extLst>
          </p:cNvPr>
          <p:cNvSpPr>
            <a:spLocks noGrp="1"/>
          </p:cNvSpPr>
          <p:nvPr>
            <p:ph type="title"/>
          </p:nvPr>
        </p:nvSpPr>
        <p:spPr/>
        <p:txBody>
          <a:bodyPr/>
          <a:lstStyle/>
          <a:p>
            <a:pPr algn="ctr"/>
            <a:r>
              <a:rPr lang="en-US" dirty="0"/>
              <a:t>Medicaid</a:t>
            </a:r>
          </a:p>
        </p:txBody>
      </p:sp>
      <p:sp>
        <p:nvSpPr>
          <p:cNvPr id="3" name="Content Placeholder 2">
            <a:extLst>
              <a:ext uri="{FF2B5EF4-FFF2-40B4-BE49-F238E27FC236}">
                <a16:creationId xmlns:a16="http://schemas.microsoft.com/office/drawing/2014/main" id="{CD07D630-F84C-485D-ADE4-9A1E2464C72E}"/>
              </a:ext>
            </a:extLst>
          </p:cNvPr>
          <p:cNvSpPr>
            <a:spLocks noGrp="1"/>
          </p:cNvSpPr>
          <p:nvPr>
            <p:ph idx="1"/>
          </p:nvPr>
        </p:nvSpPr>
        <p:spPr/>
        <p:txBody>
          <a:bodyPr>
            <a:normAutofit/>
          </a:bodyPr>
          <a:lstStyle/>
          <a:p>
            <a:pPr>
              <a:buFont typeface="Wingdings" panose="05000000000000000000" pitchFamily="2" charset="2"/>
              <a:buChar char="Ø"/>
            </a:pPr>
            <a:r>
              <a:rPr lang="en-US" dirty="0"/>
              <a:t>Federal-State funded, Locally administered</a:t>
            </a:r>
          </a:p>
          <a:p>
            <a:pPr>
              <a:buFont typeface="Wingdings" panose="05000000000000000000" pitchFamily="2" charset="2"/>
              <a:buChar char="Ø"/>
            </a:pPr>
            <a:r>
              <a:rPr lang="en-US" dirty="0"/>
              <a:t>Payor of last resort for long-term care</a:t>
            </a:r>
          </a:p>
          <a:p>
            <a:pPr>
              <a:buFont typeface="Wingdings" panose="05000000000000000000" pitchFamily="2" charset="2"/>
              <a:buChar char="Ø"/>
            </a:pPr>
            <a:r>
              <a:rPr lang="en-US" dirty="0"/>
              <a:t>Must qualify medically and financially</a:t>
            </a:r>
          </a:p>
          <a:p>
            <a:pPr lvl="1">
              <a:buFont typeface="Wingdings" panose="05000000000000000000" pitchFamily="2" charset="2"/>
              <a:buChar char="Ø"/>
            </a:pPr>
            <a:r>
              <a:rPr lang="en-US" sz="1800" spc="10" dirty="0"/>
              <a:t>Medically – must need nursing home level of long-term care</a:t>
            </a:r>
          </a:p>
          <a:p>
            <a:pPr lvl="2">
              <a:buFont typeface="Wingdings" panose="05000000000000000000" pitchFamily="2" charset="2"/>
              <a:buChar char="Ø"/>
            </a:pPr>
            <a:r>
              <a:rPr lang="en-US" sz="1800" spc="10" dirty="0"/>
              <a:t>Medicaid is not available for rehabilitation when Medicare does not cover those expenses</a:t>
            </a:r>
          </a:p>
          <a:p>
            <a:pPr lvl="1">
              <a:buFont typeface="Wingdings" panose="05000000000000000000" pitchFamily="2" charset="2"/>
              <a:buChar char="Ø"/>
            </a:pPr>
            <a:r>
              <a:rPr lang="en-US" sz="1800" spc="10" dirty="0"/>
              <a:t>Financially- $2,000.00 in assets, but some assets are not countable</a:t>
            </a:r>
          </a:p>
          <a:p>
            <a:pPr lvl="1">
              <a:buFont typeface="Wingdings" panose="05000000000000000000" pitchFamily="2" charset="2"/>
              <a:buChar char="Ø"/>
            </a:pPr>
            <a:r>
              <a:rPr lang="en-US" sz="1800" spc="10" dirty="0"/>
              <a:t>Five-year look-back on gifting or other “uncompensated transfers” </a:t>
            </a:r>
          </a:p>
          <a:p>
            <a:pPr marL="285750" lvl="3" indent="-285750"/>
            <a:endParaRPr lang="en-US" dirty="0"/>
          </a:p>
          <a:p>
            <a:pPr marL="560070" lvl="2" indent="-285750"/>
            <a:endParaRPr lang="en-US" dirty="0"/>
          </a:p>
          <a:p>
            <a:pPr marL="285750" lvl="1" indent="-285750"/>
            <a:endParaRPr lang="en-US" dirty="0"/>
          </a:p>
        </p:txBody>
      </p:sp>
    </p:spTree>
    <p:extLst>
      <p:ext uri="{BB962C8B-B14F-4D97-AF65-F5344CB8AC3E}">
        <p14:creationId xmlns:p14="http://schemas.microsoft.com/office/powerpoint/2010/main" val="3403406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73C9D-274E-4B71-8F08-340050F6391A}"/>
              </a:ext>
            </a:extLst>
          </p:cNvPr>
          <p:cNvSpPr>
            <a:spLocks noGrp="1"/>
          </p:cNvSpPr>
          <p:nvPr>
            <p:ph type="title"/>
          </p:nvPr>
        </p:nvSpPr>
        <p:spPr/>
        <p:txBody>
          <a:bodyPr/>
          <a:lstStyle/>
          <a:p>
            <a:pPr algn="ctr"/>
            <a:r>
              <a:rPr lang="en-US" dirty="0"/>
              <a:t>Medicaid Myths and Misconceptions</a:t>
            </a:r>
          </a:p>
        </p:txBody>
      </p:sp>
      <p:sp>
        <p:nvSpPr>
          <p:cNvPr id="3" name="Content Placeholder 2">
            <a:extLst>
              <a:ext uri="{FF2B5EF4-FFF2-40B4-BE49-F238E27FC236}">
                <a16:creationId xmlns:a16="http://schemas.microsoft.com/office/drawing/2014/main" id="{37367686-6721-449F-A7EA-BFCF279B9EE9}"/>
              </a:ext>
            </a:extLst>
          </p:cNvPr>
          <p:cNvSpPr>
            <a:spLocks noGrp="1"/>
          </p:cNvSpPr>
          <p:nvPr>
            <p:ph idx="1"/>
          </p:nvPr>
        </p:nvSpPr>
        <p:spPr/>
        <p:txBody>
          <a:bodyPr>
            <a:normAutofit/>
          </a:bodyPr>
          <a:lstStyle/>
          <a:p>
            <a:pPr>
              <a:lnSpc>
                <a:spcPct val="100000"/>
              </a:lnSpc>
              <a:spcBef>
                <a:spcPts val="300"/>
              </a:spcBef>
              <a:spcAft>
                <a:spcPts val="300"/>
              </a:spcAft>
              <a:buFont typeface="Wingdings" panose="05000000000000000000" pitchFamily="2" charset="2"/>
              <a:buChar char="Ø"/>
            </a:pPr>
            <a:r>
              <a:rPr lang="en-US" u="sng" dirty="0"/>
              <a:t>Medicaid will take my home</a:t>
            </a:r>
          </a:p>
          <a:p>
            <a:pPr lvl="1">
              <a:lnSpc>
                <a:spcPct val="100000"/>
              </a:lnSpc>
              <a:buFont typeface="Wingdings" panose="05000000000000000000" pitchFamily="2" charset="2"/>
              <a:buChar char="Ø"/>
            </a:pPr>
            <a:r>
              <a:rPr lang="en-US" dirty="0"/>
              <a:t>Medicaid will not “take your home”, but you may or may not have to sell and use the proceeds for your care</a:t>
            </a:r>
          </a:p>
          <a:p>
            <a:pPr lvl="1">
              <a:lnSpc>
                <a:spcPct val="100000"/>
              </a:lnSpc>
              <a:buFont typeface="Wingdings" panose="05000000000000000000" pitchFamily="2" charset="2"/>
              <a:buChar char="Ø"/>
            </a:pPr>
            <a:r>
              <a:rPr lang="en-US" u="sng" dirty="0"/>
              <a:t>Primary</a:t>
            </a:r>
            <a:r>
              <a:rPr lang="en-US" dirty="0"/>
              <a:t> home is an exempt asset for as long as you, a spouse or a dependent live there </a:t>
            </a:r>
          </a:p>
          <a:p>
            <a:pPr lvl="1">
              <a:lnSpc>
                <a:spcPct val="100000"/>
              </a:lnSpc>
              <a:buFont typeface="Wingdings" panose="05000000000000000000" pitchFamily="2" charset="2"/>
              <a:buChar char="Ø"/>
            </a:pPr>
            <a:r>
              <a:rPr lang="en-US" sz="1600" dirty="0"/>
              <a:t>Under certain circumstances, you may be able to transfer the home to a caregiver child</a:t>
            </a:r>
          </a:p>
          <a:p>
            <a:pPr marL="457200" lvl="4" indent="-171450">
              <a:lnSpc>
                <a:spcPct val="100000"/>
              </a:lnSpc>
              <a:buFont typeface="Wingdings" panose="05000000000000000000" pitchFamily="2" charset="2"/>
              <a:buChar char="Ø"/>
            </a:pPr>
            <a:r>
              <a:rPr lang="en-US" sz="1600" dirty="0"/>
              <a:t>DO NOT sell your home to pay for long-term care until you have consulted an attorney who has experience in dealing with Medicaid</a:t>
            </a:r>
          </a:p>
          <a:p>
            <a:pPr marL="457200" lvl="4" indent="-171450">
              <a:lnSpc>
                <a:spcPct val="100000"/>
              </a:lnSpc>
              <a:buFont typeface="Wingdings" panose="05000000000000000000" pitchFamily="2" charset="2"/>
              <a:buChar char="Ø"/>
            </a:pPr>
            <a:r>
              <a:rPr lang="en-US" sz="1600" dirty="0"/>
              <a:t>DO NOT pay off your mortgage as part of a spend down for one spouse until you have consulted an attorney who has experience in dealing with Medicaid</a:t>
            </a:r>
            <a:endParaRPr lang="en-US" dirty="0"/>
          </a:p>
          <a:p>
            <a:pPr lvl="2">
              <a:lnSpc>
                <a:spcPct val="100000"/>
              </a:lnSpc>
              <a:buFont typeface="Wingdings" panose="05000000000000000000" pitchFamily="2" charset="2"/>
              <a:buChar char="Ø"/>
            </a:pPr>
            <a:endParaRPr lang="en-US" dirty="0"/>
          </a:p>
        </p:txBody>
      </p:sp>
    </p:spTree>
    <p:extLst>
      <p:ext uri="{BB962C8B-B14F-4D97-AF65-F5344CB8AC3E}">
        <p14:creationId xmlns:p14="http://schemas.microsoft.com/office/powerpoint/2010/main" val="2472268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DD651-5BE9-42D0-BF69-7AFA108AE020}"/>
              </a:ext>
            </a:extLst>
          </p:cNvPr>
          <p:cNvSpPr>
            <a:spLocks noGrp="1"/>
          </p:cNvSpPr>
          <p:nvPr>
            <p:ph type="title"/>
          </p:nvPr>
        </p:nvSpPr>
        <p:spPr/>
        <p:txBody>
          <a:bodyPr/>
          <a:lstStyle/>
          <a:p>
            <a:pPr algn="ctr"/>
            <a:r>
              <a:rPr lang="en-US" dirty="0"/>
              <a:t>Medicaid Myths and Misconceptions, Continued</a:t>
            </a:r>
          </a:p>
        </p:txBody>
      </p:sp>
      <p:sp>
        <p:nvSpPr>
          <p:cNvPr id="3" name="Content Placeholder 2">
            <a:extLst>
              <a:ext uri="{FF2B5EF4-FFF2-40B4-BE49-F238E27FC236}">
                <a16:creationId xmlns:a16="http://schemas.microsoft.com/office/drawing/2014/main" id="{F8EF69F8-80AD-47F4-B741-4C186AB4C01C}"/>
              </a:ext>
            </a:extLst>
          </p:cNvPr>
          <p:cNvSpPr>
            <a:spLocks noGrp="1"/>
          </p:cNvSpPr>
          <p:nvPr>
            <p:ph idx="1"/>
          </p:nvPr>
        </p:nvSpPr>
        <p:spPr/>
        <p:txBody>
          <a:bodyPr>
            <a:normAutofit/>
          </a:bodyPr>
          <a:lstStyle/>
          <a:p>
            <a:pPr marL="228600" lvl="4" indent="-228600">
              <a:lnSpc>
                <a:spcPct val="100000"/>
              </a:lnSpc>
              <a:buFont typeface="Wingdings" panose="05000000000000000000" pitchFamily="2" charset="2"/>
              <a:buChar char="Ø"/>
            </a:pPr>
            <a:r>
              <a:rPr lang="en-US" sz="1600" u="sng" dirty="0"/>
              <a:t>Medicaid Will Not Pay For In Home Care</a:t>
            </a:r>
            <a:r>
              <a:rPr lang="en-US" sz="1600" dirty="0"/>
              <a:t> - </a:t>
            </a:r>
            <a:r>
              <a:rPr lang="en-US" sz="1600" dirty="0">
                <a:solidFill>
                  <a:schemeClr val="accent1">
                    <a:lumMod val="75000"/>
                  </a:schemeClr>
                </a:solidFill>
              </a:rPr>
              <a:t>Waivers are available to help pay for in-home care</a:t>
            </a:r>
          </a:p>
          <a:p>
            <a:pPr marL="0" lvl="4" indent="0">
              <a:lnSpc>
                <a:spcPct val="100000"/>
              </a:lnSpc>
              <a:buNone/>
            </a:pPr>
            <a:endParaRPr lang="en-US" sz="1600" dirty="0">
              <a:solidFill>
                <a:schemeClr val="accent1">
                  <a:lumMod val="75000"/>
                </a:schemeClr>
              </a:solidFill>
            </a:endParaRPr>
          </a:p>
          <a:p>
            <a:pPr>
              <a:lnSpc>
                <a:spcPct val="100000"/>
              </a:lnSpc>
              <a:spcBef>
                <a:spcPts val="300"/>
              </a:spcBef>
              <a:spcAft>
                <a:spcPts val="300"/>
              </a:spcAft>
              <a:buFont typeface="Wingdings" panose="05000000000000000000" pitchFamily="2" charset="2"/>
              <a:buChar char="Ø"/>
            </a:pPr>
            <a:r>
              <a:rPr lang="en-US" sz="1600" u="sng" dirty="0"/>
              <a:t>Medicaid will pay for Assisted Living </a:t>
            </a:r>
            <a:r>
              <a:rPr lang="en-US" sz="1600" dirty="0"/>
              <a:t>– Unfortunately, this is not true</a:t>
            </a:r>
          </a:p>
          <a:p>
            <a:pPr marL="0" indent="0">
              <a:lnSpc>
                <a:spcPct val="100000"/>
              </a:lnSpc>
              <a:spcBef>
                <a:spcPts val="300"/>
              </a:spcBef>
              <a:spcAft>
                <a:spcPts val="300"/>
              </a:spcAft>
              <a:buNone/>
            </a:pPr>
            <a:endParaRPr lang="en-US" sz="1600" dirty="0"/>
          </a:p>
          <a:p>
            <a:pPr>
              <a:lnSpc>
                <a:spcPct val="100000"/>
              </a:lnSpc>
              <a:spcBef>
                <a:spcPts val="300"/>
              </a:spcBef>
              <a:spcAft>
                <a:spcPts val="300"/>
              </a:spcAft>
              <a:buFont typeface="Wingdings" panose="05000000000000000000" pitchFamily="2" charset="2"/>
              <a:buChar char="Ø"/>
            </a:pPr>
            <a:r>
              <a:rPr lang="en-US" sz="1600" u="sng" dirty="0"/>
              <a:t>Medicaid will take my spouse’s income</a:t>
            </a:r>
            <a:r>
              <a:rPr lang="en-US" sz="1600" dirty="0"/>
              <a:t>  - Spouse not on Medicaid gets to keep income, no matter how high</a:t>
            </a:r>
          </a:p>
          <a:p>
            <a:pPr marL="0" indent="0">
              <a:lnSpc>
                <a:spcPct val="100000"/>
              </a:lnSpc>
              <a:spcBef>
                <a:spcPts val="300"/>
              </a:spcBef>
              <a:spcAft>
                <a:spcPts val="300"/>
              </a:spcAft>
              <a:buNone/>
            </a:pPr>
            <a:endParaRPr lang="en-US" sz="1600" dirty="0"/>
          </a:p>
          <a:p>
            <a:pPr>
              <a:lnSpc>
                <a:spcPct val="100000"/>
              </a:lnSpc>
              <a:spcBef>
                <a:spcPts val="300"/>
              </a:spcBef>
              <a:spcAft>
                <a:spcPts val="300"/>
              </a:spcAft>
              <a:buFont typeface="Wingdings" panose="05000000000000000000" pitchFamily="2" charset="2"/>
              <a:buChar char="Ø"/>
            </a:pPr>
            <a:r>
              <a:rPr lang="en-US" sz="1600" u="sng" dirty="0"/>
              <a:t>Both my spouse and I have to spend everything for me to qualify for Medicaid</a:t>
            </a:r>
            <a:r>
              <a:rPr lang="en-US" sz="1600" dirty="0"/>
              <a:t> -  a community spouse can keep 1/2 of a couple’s countable assets up to $128,640 (in 2020)</a:t>
            </a:r>
          </a:p>
          <a:p>
            <a:pPr marL="0" indent="0">
              <a:lnSpc>
                <a:spcPct val="100000"/>
              </a:lnSpc>
              <a:spcBef>
                <a:spcPts val="300"/>
              </a:spcBef>
              <a:spcAft>
                <a:spcPts val="300"/>
              </a:spcAft>
              <a:buNone/>
            </a:pPr>
            <a:endParaRPr lang="en-US" sz="1600" dirty="0"/>
          </a:p>
          <a:p>
            <a:pPr>
              <a:lnSpc>
                <a:spcPct val="100000"/>
              </a:lnSpc>
              <a:spcBef>
                <a:spcPts val="300"/>
              </a:spcBef>
              <a:spcAft>
                <a:spcPts val="300"/>
              </a:spcAft>
              <a:buFont typeface="Wingdings" panose="05000000000000000000" pitchFamily="2" charset="2"/>
              <a:buChar char="Ø"/>
            </a:pPr>
            <a:r>
              <a:rPr lang="en-US" sz="1600" u="sng" dirty="0"/>
              <a:t>My Retirement Accounts are not a countable assets</a:t>
            </a:r>
            <a:r>
              <a:rPr lang="en-US" sz="1600" dirty="0"/>
              <a:t> – unfortunately, in Virginia, retirement accounts are countable assets for Medicaid, as is the cash value of life insurance policies</a:t>
            </a:r>
          </a:p>
          <a:p>
            <a:pPr marL="0" indent="0">
              <a:lnSpc>
                <a:spcPct val="100000"/>
              </a:lnSpc>
              <a:spcBef>
                <a:spcPts val="300"/>
              </a:spcBef>
              <a:spcAft>
                <a:spcPts val="300"/>
              </a:spcAft>
              <a:buNone/>
            </a:pPr>
            <a:endParaRPr lang="en-US" sz="1700" dirty="0"/>
          </a:p>
          <a:p>
            <a:pPr>
              <a:lnSpc>
                <a:spcPct val="100000"/>
              </a:lnSpc>
              <a:spcBef>
                <a:spcPts val="300"/>
              </a:spcBef>
              <a:spcAft>
                <a:spcPts val="300"/>
              </a:spcAft>
              <a:buFont typeface="Wingdings" panose="05000000000000000000" pitchFamily="2" charset="2"/>
              <a:buChar char="Ø"/>
            </a:pPr>
            <a:endParaRPr lang="en-US" sz="1600" dirty="0"/>
          </a:p>
          <a:p>
            <a:pPr lvl="1">
              <a:buFont typeface="Wingdings" panose="05000000000000000000" pitchFamily="2" charset="2"/>
              <a:buChar char="Ø"/>
            </a:pPr>
            <a:endParaRPr lang="en-US" dirty="0"/>
          </a:p>
        </p:txBody>
      </p:sp>
    </p:spTree>
    <p:extLst>
      <p:ext uri="{BB962C8B-B14F-4D97-AF65-F5344CB8AC3E}">
        <p14:creationId xmlns:p14="http://schemas.microsoft.com/office/powerpoint/2010/main" val="1693294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342EA-07F4-44D3-BB06-8650AC0AEEB7}"/>
              </a:ext>
            </a:extLst>
          </p:cNvPr>
          <p:cNvSpPr>
            <a:spLocks noGrp="1"/>
          </p:cNvSpPr>
          <p:nvPr>
            <p:ph type="title"/>
          </p:nvPr>
        </p:nvSpPr>
        <p:spPr/>
        <p:txBody>
          <a:bodyPr/>
          <a:lstStyle/>
          <a:p>
            <a:pPr algn="ctr"/>
            <a:r>
              <a:rPr lang="en-US" dirty="0"/>
              <a:t>Medicaid Myths and Misconceptions, Continued</a:t>
            </a:r>
          </a:p>
        </p:txBody>
      </p:sp>
      <p:sp>
        <p:nvSpPr>
          <p:cNvPr id="3" name="Content Placeholder 2">
            <a:extLst>
              <a:ext uri="{FF2B5EF4-FFF2-40B4-BE49-F238E27FC236}">
                <a16:creationId xmlns:a16="http://schemas.microsoft.com/office/drawing/2014/main" id="{B6E68D41-4357-4B5D-96BF-B1DAD5162DF6}"/>
              </a:ext>
            </a:extLst>
          </p:cNvPr>
          <p:cNvSpPr>
            <a:spLocks noGrp="1"/>
          </p:cNvSpPr>
          <p:nvPr>
            <p:ph idx="1"/>
          </p:nvPr>
        </p:nvSpPr>
        <p:spPr/>
        <p:txBody>
          <a:bodyPr>
            <a:normAutofit fontScale="92500" lnSpcReduction="20000"/>
          </a:bodyPr>
          <a:lstStyle/>
          <a:p>
            <a:pPr marL="171450" lvl="3" indent="-171450">
              <a:lnSpc>
                <a:spcPct val="100000"/>
              </a:lnSpc>
              <a:buFont typeface="Wingdings" panose="05000000000000000000" pitchFamily="2" charset="2"/>
              <a:buChar char="Ø"/>
            </a:pPr>
            <a:r>
              <a:rPr lang="en-US" sz="1700" u="sng" dirty="0"/>
              <a:t>Assets in my Spouse’s separate name will not be countable</a:t>
            </a:r>
            <a:r>
              <a:rPr lang="en-US" sz="1700" dirty="0"/>
              <a:t> - All assets held by a couple, either jointly or individually will be countable, even if the couple is separated or estranged.  This includes assets in revocable living trusts, but may not include assets in certain kinds of irrevocable trust.</a:t>
            </a:r>
          </a:p>
          <a:p>
            <a:pPr marL="0" lvl="3" indent="0">
              <a:lnSpc>
                <a:spcPct val="100000"/>
              </a:lnSpc>
              <a:buNone/>
            </a:pPr>
            <a:endParaRPr lang="en-US" sz="1700" dirty="0"/>
          </a:p>
          <a:p>
            <a:pPr marL="114300" lvl="4" indent="-114300">
              <a:lnSpc>
                <a:spcPct val="100000"/>
              </a:lnSpc>
              <a:buFont typeface="Wingdings" panose="05000000000000000000" pitchFamily="2" charset="2"/>
              <a:buChar char="Ø"/>
            </a:pPr>
            <a:r>
              <a:rPr lang="en-US" sz="1700" u="sng" dirty="0"/>
              <a:t>Assets held with another person (other than my spouse) will not be countable</a:t>
            </a:r>
            <a:r>
              <a:rPr lang="en-US" sz="1700" dirty="0"/>
              <a:t> - </a:t>
            </a:r>
            <a:r>
              <a:rPr lang="en-US" sz="1700" dirty="0">
                <a:solidFill>
                  <a:schemeClr val="accent1">
                    <a:lumMod val="75000"/>
                  </a:schemeClr>
                </a:solidFill>
              </a:rPr>
              <a:t>Some or all of the assets held jointly with another person will be countable</a:t>
            </a:r>
          </a:p>
          <a:p>
            <a:pPr marL="0" lvl="4" indent="0">
              <a:lnSpc>
                <a:spcPct val="100000"/>
              </a:lnSpc>
              <a:buNone/>
            </a:pPr>
            <a:endParaRPr lang="en-US" sz="1700" dirty="0">
              <a:solidFill>
                <a:schemeClr val="accent1">
                  <a:lumMod val="75000"/>
                </a:schemeClr>
              </a:solidFill>
            </a:endParaRPr>
          </a:p>
          <a:p>
            <a:pPr marL="114300" lvl="4" indent="-114300">
              <a:lnSpc>
                <a:spcPct val="100000"/>
              </a:lnSpc>
              <a:buFont typeface="Wingdings" panose="05000000000000000000" pitchFamily="2" charset="2"/>
              <a:buChar char="Ø"/>
            </a:pPr>
            <a:r>
              <a:rPr lang="en-US" sz="1700" u="sng" dirty="0"/>
              <a:t>Assets that I leave in trust for a spouse after my death will not be countable</a:t>
            </a:r>
            <a:r>
              <a:rPr lang="en-US" sz="1700" dirty="0"/>
              <a:t> – this will depend on the kind of trust</a:t>
            </a:r>
          </a:p>
          <a:p>
            <a:pPr marL="114300" lvl="4" indent="-114300">
              <a:lnSpc>
                <a:spcPct val="100000"/>
              </a:lnSpc>
              <a:buFont typeface="Wingdings" panose="05000000000000000000" pitchFamily="2" charset="2"/>
              <a:buChar char="Ø"/>
            </a:pPr>
            <a:endParaRPr lang="en-US" sz="1700" dirty="0"/>
          </a:p>
          <a:p>
            <a:pPr marL="114300" lvl="4" indent="-114300">
              <a:lnSpc>
                <a:spcPct val="100000"/>
              </a:lnSpc>
              <a:buFont typeface="Wingdings" panose="05000000000000000000" pitchFamily="2" charset="2"/>
              <a:buChar char="Ø"/>
            </a:pPr>
            <a:r>
              <a:rPr lang="en-US" sz="1700" u="sng" dirty="0"/>
              <a:t>If I give away assets I have to wait five years to apply for Medicaid</a:t>
            </a:r>
            <a:r>
              <a:rPr lang="en-US" sz="1700" dirty="0"/>
              <a:t> - If you have given away any assets in the five years before you would otherwise be eligible for Medicaid, there will be a penalty period, but it may not be five years</a:t>
            </a:r>
          </a:p>
          <a:p>
            <a:pPr marL="114300" lvl="4" indent="-114300">
              <a:lnSpc>
                <a:spcPct val="100000"/>
              </a:lnSpc>
              <a:buFont typeface="Wingdings" panose="05000000000000000000" pitchFamily="2" charset="2"/>
              <a:buChar char="Ø"/>
            </a:pPr>
            <a:endParaRPr lang="en-US" sz="1700" u="sng" dirty="0"/>
          </a:p>
          <a:p>
            <a:pPr marL="0" lvl="4" indent="0" algn="ctr">
              <a:lnSpc>
                <a:spcPct val="100000"/>
              </a:lnSpc>
              <a:buNone/>
            </a:pPr>
            <a:r>
              <a:rPr lang="en-US" sz="1700" dirty="0">
                <a:solidFill>
                  <a:schemeClr val="accent1">
                    <a:lumMod val="75000"/>
                  </a:schemeClr>
                </a:solidFill>
              </a:rPr>
              <a:t>Please contact an attorney with extensive experience in Medicaid planning before making any decisions about whether you will qualify for Medicaid, whether you want to qualify for Medicaid, or how to plan to qualify for Medicaid</a:t>
            </a:r>
          </a:p>
          <a:p>
            <a:pPr marL="114300" lvl="4" indent="-114300">
              <a:lnSpc>
                <a:spcPct val="100000"/>
              </a:lnSpc>
              <a:buFont typeface="Wingdings" panose="05000000000000000000" pitchFamily="2" charset="2"/>
              <a:buChar char="Ø"/>
            </a:pPr>
            <a:endParaRPr lang="en-US" sz="2000" u="sng" dirty="0">
              <a:solidFill>
                <a:schemeClr val="accent1">
                  <a:lumMod val="75000"/>
                </a:schemeClr>
              </a:solidFill>
            </a:endParaRPr>
          </a:p>
        </p:txBody>
      </p:sp>
    </p:spTree>
    <p:extLst>
      <p:ext uri="{BB962C8B-B14F-4D97-AF65-F5344CB8AC3E}">
        <p14:creationId xmlns:p14="http://schemas.microsoft.com/office/powerpoint/2010/main" val="3889723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30EE7-6452-46CD-A3E4-9F1379174E45}"/>
              </a:ext>
            </a:extLst>
          </p:cNvPr>
          <p:cNvSpPr>
            <a:spLocks noGrp="1"/>
          </p:cNvSpPr>
          <p:nvPr>
            <p:ph type="title"/>
          </p:nvPr>
        </p:nvSpPr>
        <p:spPr/>
        <p:txBody>
          <a:bodyPr/>
          <a:lstStyle/>
          <a:p>
            <a:pPr algn="ctr"/>
            <a:r>
              <a:rPr lang="en-US" dirty="0"/>
              <a:t>Assisted Living</a:t>
            </a:r>
          </a:p>
        </p:txBody>
      </p:sp>
      <p:sp>
        <p:nvSpPr>
          <p:cNvPr id="3" name="Content Placeholder 2">
            <a:extLst>
              <a:ext uri="{FF2B5EF4-FFF2-40B4-BE49-F238E27FC236}">
                <a16:creationId xmlns:a16="http://schemas.microsoft.com/office/drawing/2014/main" id="{0E840AD3-F712-471B-8FB7-04825A22F3E1}"/>
              </a:ext>
            </a:extLst>
          </p:cNvPr>
          <p:cNvSpPr>
            <a:spLocks noGrp="1"/>
          </p:cNvSpPr>
          <p:nvPr>
            <p:ph idx="1"/>
          </p:nvPr>
        </p:nvSpPr>
        <p:spPr/>
        <p:txBody>
          <a:bodyPr>
            <a:normAutofit/>
          </a:bodyPr>
          <a:lstStyle/>
          <a:p>
            <a:pPr>
              <a:buFont typeface="Wingdings" panose="05000000000000000000" pitchFamily="2" charset="2"/>
              <a:buChar char="Ø"/>
            </a:pPr>
            <a:r>
              <a:rPr lang="en-US" dirty="0"/>
              <a:t>The Auxiliary Grant is the only available assistance from Virginia to pay for assisted living</a:t>
            </a:r>
          </a:p>
          <a:p>
            <a:pPr lvl="1">
              <a:buFont typeface="Wingdings" panose="05000000000000000000" pitchFamily="2" charset="2"/>
              <a:buChar char="Ø"/>
            </a:pPr>
            <a:r>
              <a:rPr lang="en-US" dirty="0"/>
              <a:t>so limited as to be considered non-existent by many</a:t>
            </a:r>
          </a:p>
          <a:p>
            <a:pPr lvl="1">
              <a:buFont typeface="Wingdings" panose="05000000000000000000" pitchFamily="2" charset="2"/>
              <a:buChar char="Ø"/>
            </a:pPr>
            <a:r>
              <a:rPr lang="en-US" dirty="0"/>
              <a:t>income maximum income is $1,702.00</a:t>
            </a:r>
          </a:p>
          <a:p>
            <a:pPr lvl="1">
              <a:buFont typeface="Wingdings" panose="05000000000000000000" pitchFamily="2" charset="2"/>
              <a:buChar char="Ø"/>
            </a:pPr>
            <a:r>
              <a:rPr lang="en-US" dirty="0"/>
              <a:t>Even if you qualify it is very difficult to find a placement</a:t>
            </a:r>
          </a:p>
          <a:p>
            <a:pPr lvl="1">
              <a:buFont typeface="Wingdings" panose="05000000000000000000" pitchFamily="2" charset="2"/>
              <a:buChar char="Ø"/>
            </a:pPr>
            <a:endParaRPr lang="en-US" dirty="0"/>
          </a:p>
          <a:p>
            <a:pPr marL="171450" lvl="1" indent="-171450">
              <a:buFont typeface="Wingdings" panose="05000000000000000000" pitchFamily="2" charset="2"/>
              <a:buChar char="Ø"/>
            </a:pPr>
            <a:r>
              <a:rPr lang="en-US" dirty="0"/>
              <a:t>Veterans Affairs benefits may be available</a:t>
            </a:r>
          </a:p>
          <a:p>
            <a:pPr>
              <a:buFont typeface="Wingdings" panose="05000000000000000000" pitchFamily="2" charset="2"/>
              <a:buChar char="Ø"/>
            </a:pPr>
            <a:endParaRPr lang="en-US" dirty="0"/>
          </a:p>
          <a:p>
            <a:pPr lvl="1">
              <a:buFont typeface="Wingdings" panose="05000000000000000000" pitchFamily="2" charset="2"/>
              <a:buChar char="Ø"/>
            </a:pPr>
            <a:endParaRPr lang="en-US" sz="1800" spc="10" dirty="0"/>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1817505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C03F8-2267-4A70-A13C-9C4383C0BC58}"/>
              </a:ext>
            </a:extLst>
          </p:cNvPr>
          <p:cNvSpPr>
            <a:spLocks noGrp="1"/>
          </p:cNvSpPr>
          <p:nvPr>
            <p:ph type="title"/>
          </p:nvPr>
        </p:nvSpPr>
        <p:spPr>
          <a:xfrm>
            <a:off x="1261872" y="365760"/>
            <a:ext cx="9692640" cy="910590"/>
          </a:xfrm>
        </p:spPr>
        <p:txBody>
          <a:bodyPr/>
          <a:lstStyle/>
          <a:p>
            <a:pPr algn="ctr"/>
            <a:r>
              <a:rPr lang="en-US" dirty="0"/>
              <a:t>Veterans Affairs 	</a:t>
            </a:r>
          </a:p>
        </p:txBody>
      </p:sp>
      <p:sp>
        <p:nvSpPr>
          <p:cNvPr id="3" name="Content Placeholder 2">
            <a:extLst>
              <a:ext uri="{FF2B5EF4-FFF2-40B4-BE49-F238E27FC236}">
                <a16:creationId xmlns:a16="http://schemas.microsoft.com/office/drawing/2014/main" id="{5E9C5360-6B0C-4FE7-BBF7-93CC964156B3}"/>
              </a:ext>
            </a:extLst>
          </p:cNvPr>
          <p:cNvSpPr>
            <a:spLocks noGrp="1"/>
          </p:cNvSpPr>
          <p:nvPr>
            <p:ph idx="1"/>
          </p:nvPr>
        </p:nvSpPr>
        <p:spPr>
          <a:xfrm>
            <a:off x="1261872" y="1504950"/>
            <a:ext cx="8595360" cy="4675187"/>
          </a:xfrm>
        </p:spPr>
        <p:txBody>
          <a:bodyPr>
            <a:normAutofit lnSpcReduction="10000"/>
          </a:bodyPr>
          <a:lstStyle/>
          <a:p>
            <a:pPr>
              <a:lnSpc>
                <a:spcPct val="100000"/>
              </a:lnSpc>
              <a:spcBef>
                <a:spcPts val="300"/>
              </a:spcBef>
              <a:spcAft>
                <a:spcPts val="300"/>
              </a:spcAft>
              <a:buFont typeface="Wingdings" panose="05000000000000000000" pitchFamily="2" charset="2"/>
              <a:buChar char="Ø"/>
            </a:pPr>
            <a:r>
              <a:rPr lang="en-US" dirty="0"/>
              <a:t>Available from and administered by Department of Veterans Affairs</a:t>
            </a:r>
          </a:p>
          <a:p>
            <a:pPr marL="171450" lvl="1" indent="-171450">
              <a:lnSpc>
                <a:spcPct val="100000"/>
              </a:lnSpc>
              <a:buFont typeface="Wingdings" panose="05000000000000000000" pitchFamily="2" charset="2"/>
              <a:buChar char="Ø"/>
            </a:pPr>
            <a:r>
              <a:rPr lang="en-US" dirty="0"/>
              <a:t>Basic Veterans or Surviving Spouse’s Pension</a:t>
            </a:r>
          </a:p>
          <a:p>
            <a:pPr marL="457200" lvl="2" indent="-228600">
              <a:lnSpc>
                <a:spcPct val="100000"/>
              </a:lnSpc>
              <a:buFont typeface="Wingdings" panose="05000000000000000000" pitchFamily="2" charset="2"/>
              <a:buChar char="Ø"/>
            </a:pPr>
            <a:r>
              <a:rPr lang="en-US" dirty="0"/>
              <a:t>Service requirements</a:t>
            </a:r>
          </a:p>
          <a:p>
            <a:pPr marL="685800" lvl="3" indent="-228600">
              <a:lnSpc>
                <a:spcPct val="100000"/>
              </a:lnSpc>
              <a:buFont typeface="Wingdings" panose="05000000000000000000" pitchFamily="2" charset="2"/>
              <a:buChar char="Ø"/>
            </a:pPr>
            <a:r>
              <a:rPr lang="en-US" dirty="0"/>
              <a:t>If entered before September 1980, must have served 90 consecutive days active duty with one day in wartime</a:t>
            </a:r>
          </a:p>
          <a:p>
            <a:pPr marL="685800" lvl="3" indent="-228600">
              <a:lnSpc>
                <a:spcPct val="100000"/>
              </a:lnSpc>
              <a:buFont typeface="Wingdings" panose="05000000000000000000" pitchFamily="2" charset="2"/>
              <a:buChar char="Ø"/>
            </a:pPr>
            <a:r>
              <a:rPr lang="en-US" dirty="0"/>
              <a:t>After September 1980, must have served 24 months or the full time for which you were called or ordered to active duty with one day in wartime </a:t>
            </a:r>
          </a:p>
          <a:p>
            <a:pPr marL="457200" lvl="2" indent="-228600">
              <a:lnSpc>
                <a:spcPct val="100000"/>
              </a:lnSpc>
              <a:buFont typeface="Wingdings" panose="05000000000000000000" pitchFamily="2" charset="2"/>
              <a:buChar char="Ø"/>
            </a:pPr>
            <a:r>
              <a:rPr lang="en-US" dirty="0"/>
              <a:t>Must be 65 or older, OR totally and permanently disabled OR patient in a nursing home or otherwise receiving skilled nursing care OR receiving SSI or SSDI</a:t>
            </a:r>
          </a:p>
          <a:p>
            <a:pPr marL="457200" lvl="2" indent="-228600">
              <a:lnSpc>
                <a:spcPct val="100000"/>
              </a:lnSpc>
              <a:buFont typeface="Wingdings" panose="05000000000000000000" pitchFamily="2" charset="2"/>
              <a:buChar char="Ø"/>
            </a:pPr>
            <a:r>
              <a:rPr lang="en-US" dirty="0"/>
              <a:t>Income and asset tested </a:t>
            </a:r>
          </a:p>
          <a:p>
            <a:pPr marL="171450" lvl="3" indent="-171450">
              <a:lnSpc>
                <a:spcPct val="100000"/>
              </a:lnSpc>
              <a:buFont typeface="Wingdings" panose="05000000000000000000" pitchFamily="2" charset="2"/>
              <a:buChar char="Ø"/>
            </a:pPr>
            <a:r>
              <a:rPr lang="en-US" sz="1600" dirty="0"/>
              <a:t>Aid &amp; Attendance and Housebound Pension</a:t>
            </a:r>
          </a:p>
          <a:p>
            <a:pPr marL="685800" lvl="4" indent="-228600">
              <a:lnSpc>
                <a:spcPct val="100000"/>
              </a:lnSpc>
              <a:buFont typeface="Wingdings" panose="05000000000000000000" pitchFamily="2" charset="2"/>
              <a:buChar char="Ø"/>
            </a:pPr>
            <a:r>
              <a:rPr lang="en-US" dirty="0"/>
              <a:t>Must qualify for basic pension and meet further medical and financial tests</a:t>
            </a:r>
          </a:p>
          <a:p>
            <a:pPr marL="685800" lvl="4" indent="-228600">
              <a:lnSpc>
                <a:spcPct val="100000"/>
              </a:lnSpc>
              <a:buFont typeface="Wingdings" panose="05000000000000000000" pitchFamily="2" charset="2"/>
              <a:buChar char="Ø"/>
            </a:pPr>
            <a:r>
              <a:rPr lang="en-US" dirty="0"/>
              <a:t>Can only have one of these at a time</a:t>
            </a:r>
          </a:p>
          <a:p>
            <a:pPr marL="171450" lvl="4" indent="-171450">
              <a:lnSpc>
                <a:spcPct val="100000"/>
              </a:lnSpc>
              <a:buFont typeface="Wingdings" panose="05000000000000000000" pitchFamily="2" charset="2"/>
              <a:buChar char="Ø"/>
            </a:pPr>
            <a:r>
              <a:rPr lang="en-US" sz="1600" dirty="0"/>
              <a:t>Can take a long time to get a decision from the VA, but benefits are back dated to month of application</a:t>
            </a:r>
          </a:p>
          <a:p>
            <a:pPr marL="171450" lvl="4" indent="-171450">
              <a:lnSpc>
                <a:spcPct val="100000"/>
              </a:lnSpc>
              <a:buFont typeface="Wingdings" panose="05000000000000000000" pitchFamily="2" charset="2"/>
              <a:buChar char="Ø"/>
            </a:pPr>
            <a:r>
              <a:rPr lang="en-US" sz="1600" dirty="0"/>
              <a:t>Once you qualify for these benefits, you have much more discretion in how to use them than with Medicaid</a:t>
            </a:r>
          </a:p>
        </p:txBody>
      </p:sp>
    </p:spTree>
    <p:extLst>
      <p:ext uri="{BB962C8B-B14F-4D97-AF65-F5344CB8AC3E}">
        <p14:creationId xmlns:p14="http://schemas.microsoft.com/office/powerpoint/2010/main" val="578393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0B67D982-25C5-4CC2-AA64-276BE3B2CA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Content Placeholder 24">
            <a:extLst>
              <a:ext uri="{FF2B5EF4-FFF2-40B4-BE49-F238E27FC236}">
                <a16:creationId xmlns:a16="http://schemas.microsoft.com/office/drawing/2014/main" id="{1C4FBA29-BDEA-4725-9EC8-D0D0DCA98CD3}"/>
              </a:ext>
            </a:extLst>
          </p:cNvPr>
          <p:cNvSpPr>
            <a:spLocks noGrp="1"/>
          </p:cNvSpPr>
          <p:nvPr>
            <p:ph idx="1"/>
          </p:nvPr>
        </p:nvSpPr>
        <p:spPr>
          <a:xfrm>
            <a:off x="1914893" y="3164522"/>
            <a:ext cx="3981082" cy="2400299"/>
          </a:xfrm>
        </p:spPr>
        <p:txBody>
          <a:bodyPr>
            <a:normAutofit/>
          </a:bodyPr>
          <a:lstStyle/>
          <a:p>
            <a:pPr marL="0" indent="0">
              <a:lnSpc>
                <a:spcPct val="100000"/>
              </a:lnSpc>
              <a:spcBef>
                <a:spcPts val="300"/>
              </a:spcBef>
              <a:spcAft>
                <a:spcPts val="300"/>
              </a:spcAft>
              <a:buNone/>
            </a:pPr>
            <a:r>
              <a:rPr lang="en-US" sz="2800" dirty="0">
                <a:solidFill>
                  <a:schemeClr val="accent1">
                    <a:lumMod val="50000"/>
                  </a:schemeClr>
                </a:solidFill>
              </a:rPr>
              <a:t>Natalie T. Page, Esq.</a:t>
            </a:r>
          </a:p>
          <a:p>
            <a:pPr marL="0" indent="0">
              <a:lnSpc>
                <a:spcPct val="100000"/>
              </a:lnSpc>
              <a:spcBef>
                <a:spcPts val="0"/>
              </a:spcBef>
              <a:spcAft>
                <a:spcPts val="0"/>
              </a:spcAft>
              <a:buNone/>
            </a:pPr>
            <a:r>
              <a:rPr lang="en-US" sz="1400" dirty="0">
                <a:solidFill>
                  <a:schemeClr val="accent1">
                    <a:lumMod val="50000"/>
                  </a:schemeClr>
                </a:solidFill>
              </a:rPr>
              <a:t>1225 Martha Custis Drive</a:t>
            </a:r>
          </a:p>
          <a:p>
            <a:pPr marL="0" indent="0">
              <a:lnSpc>
                <a:spcPct val="100000"/>
              </a:lnSpc>
              <a:spcBef>
                <a:spcPts val="0"/>
              </a:spcBef>
              <a:spcAft>
                <a:spcPts val="0"/>
              </a:spcAft>
              <a:buNone/>
            </a:pPr>
            <a:r>
              <a:rPr lang="en-US" sz="1400" dirty="0">
                <a:solidFill>
                  <a:schemeClr val="accent1">
                    <a:lumMod val="50000"/>
                  </a:schemeClr>
                </a:solidFill>
              </a:rPr>
              <a:t>Suite 103</a:t>
            </a:r>
          </a:p>
          <a:p>
            <a:pPr marL="0" indent="0">
              <a:lnSpc>
                <a:spcPct val="100000"/>
              </a:lnSpc>
              <a:spcBef>
                <a:spcPts val="0"/>
              </a:spcBef>
              <a:spcAft>
                <a:spcPts val="0"/>
              </a:spcAft>
              <a:buNone/>
            </a:pPr>
            <a:r>
              <a:rPr lang="en-US" sz="1400" dirty="0">
                <a:solidFill>
                  <a:schemeClr val="accent1">
                    <a:lumMod val="50000"/>
                  </a:schemeClr>
                </a:solidFill>
              </a:rPr>
              <a:t>Alexandria, VA  22302</a:t>
            </a:r>
          </a:p>
          <a:p>
            <a:pPr marL="0" indent="0">
              <a:lnSpc>
                <a:spcPct val="100000"/>
              </a:lnSpc>
              <a:spcBef>
                <a:spcPts val="0"/>
              </a:spcBef>
              <a:spcAft>
                <a:spcPts val="0"/>
              </a:spcAft>
              <a:buNone/>
            </a:pPr>
            <a:endParaRPr lang="en-US" sz="1400" dirty="0">
              <a:solidFill>
                <a:schemeClr val="accent1">
                  <a:lumMod val="50000"/>
                </a:schemeClr>
              </a:solidFill>
            </a:endParaRPr>
          </a:p>
          <a:p>
            <a:pPr marL="0" indent="0">
              <a:lnSpc>
                <a:spcPct val="100000"/>
              </a:lnSpc>
              <a:spcBef>
                <a:spcPts val="0"/>
              </a:spcBef>
              <a:spcAft>
                <a:spcPts val="0"/>
              </a:spcAft>
              <a:buNone/>
            </a:pPr>
            <a:r>
              <a:rPr lang="en-US" sz="1400" dirty="0">
                <a:solidFill>
                  <a:schemeClr val="accent1">
                    <a:lumMod val="50000"/>
                  </a:schemeClr>
                </a:solidFill>
              </a:rPr>
              <a:t>703-820-3600</a:t>
            </a:r>
          </a:p>
          <a:p>
            <a:pPr marL="0" indent="0">
              <a:lnSpc>
                <a:spcPct val="100000"/>
              </a:lnSpc>
              <a:spcBef>
                <a:spcPts val="300"/>
              </a:spcBef>
              <a:spcAft>
                <a:spcPts val="300"/>
              </a:spcAft>
              <a:buNone/>
            </a:pPr>
            <a:r>
              <a:rPr lang="en-US" sz="1400" dirty="0">
                <a:solidFill>
                  <a:schemeClr val="accent1">
                    <a:lumMod val="50000"/>
                  </a:schemeClr>
                </a:solidFill>
                <a:hlinkClick r:id="rId3">
                  <a:extLst>
                    <a:ext uri="{A12FA001-AC4F-418D-AE19-62706E023703}">
                      <ahyp:hlinkClr xmlns:ahyp="http://schemas.microsoft.com/office/drawing/2018/hyperlinkcolor" val="tx"/>
                    </a:ext>
                  </a:extLst>
                </a:hlinkClick>
              </a:rPr>
              <a:t>npage@leplc.com</a:t>
            </a:r>
            <a:endParaRPr lang="en-US" sz="1400" dirty="0">
              <a:solidFill>
                <a:schemeClr val="accent1">
                  <a:lumMod val="50000"/>
                </a:schemeClr>
              </a:solidFill>
            </a:endParaRPr>
          </a:p>
          <a:p>
            <a:pPr marL="0" indent="0">
              <a:lnSpc>
                <a:spcPct val="100000"/>
              </a:lnSpc>
              <a:spcBef>
                <a:spcPts val="300"/>
              </a:spcBef>
              <a:spcAft>
                <a:spcPts val="300"/>
              </a:spcAft>
              <a:buNone/>
            </a:pPr>
            <a:r>
              <a:rPr lang="en-US" sz="1400" dirty="0">
                <a:solidFill>
                  <a:schemeClr val="accent1">
                    <a:lumMod val="50000"/>
                  </a:schemeClr>
                </a:solidFill>
              </a:rPr>
              <a:t>www.leplc.com</a:t>
            </a:r>
          </a:p>
        </p:txBody>
      </p:sp>
      <p:pic>
        <p:nvPicPr>
          <p:cNvPr id="21" name="Content Placeholder 20" descr="A person wearing glasses and smiling at the camera&#10;&#10;Description automatically generated">
            <a:extLst>
              <a:ext uri="{FF2B5EF4-FFF2-40B4-BE49-F238E27FC236}">
                <a16:creationId xmlns:a16="http://schemas.microsoft.com/office/drawing/2014/main" id="{0986D7EF-3B3D-454A-844B-BAE6CF92F56F}"/>
              </a:ext>
            </a:extLst>
          </p:cNvPr>
          <p:cNvPicPr>
            <a:picLocks noChangeAspect="1"/>
          </p:cNvPicPr>
          <p:nvPr/>
        </p:nvPicPr>
        <p:blipFill rotWithShape="1">
          <a:blip r:embed="rId4">
            <a:extLst>
              <a:ext uri="{28A0092B-C50C-407E-A947-70E740481C1C}">
                <a14:useLocalDpi xmlns:a14="http://schemas.microsoft.com/office/drawing/2010/main" val="0"/>
              </a:ext>
            </a:extLst>
          </a:blip>
          <a:srcRect t="4431" b="22930"/>
          <a:stretch/>
        </p:blipFill>
        <p:spPr>
          <a:xfrm>
            <a:off x="6642242" y="1495425"/>
            <a:ext cx="4193895" cy="4069396"/>
          </a:xfrm>
          <a:prstGeom prst="ellipse">
            <a:avLst/>
          </a:prstGeom>
          <a:ln>
            <a:noFill/>
          </a:ln>
          <a:effectLst>
            <a:softEdge rad="112500"/>
          </a:effectLst>
        </p:spPr>
      </p:pic>
      <p:graphicFrame>
        <p:nvGraphicFramePr>
          <p:cNvPr id="22" name="Object 21">
            <a:extLst>
              <a:ext uri="{FF2B5EF4-FFF2-40B4-BE49-F238E27FC236}">
                <a16:creationId xmlns:a16="http://schemas.microsoft.com/office/drawing/2014/main" id="{33C1D0F9-522D-4FEF-8CC4-1647584050D4}"/>
              </a:ext>
            </a:extLst>
          </p:cNvPr>
          <p:cNvGraphicFramePr>
            <a:graphicFrameLocks noChangeAspect="1"/>
          </p:cNvGraphicFramePr>
          <p:nvPr>
            <p:extLst>
              <p:ext uri="{D42A27DB-BD31-4B8C-83A1-F6EECF244321}">
                <p14:modId xmlns:p14="http://schemas.microsoft.com/office/powerpoint/2010/main" val="3156906808"/>
              </p:ext>
            </p:extLst>
          </p:nvPr>
        </p:nvGraphicFramePr>
        <p:xfrm>
          <a:off x="2190750" y="629444"/>
          <a:ext cx="2438400" cy="2170906"/>
        </p:xfrm>
        <a:graphic>
          <a:graphicData uri="http://schemas.openxmlformats.org/presentationml/2006/ole">
            <mc:AlternateContent xmlns:mc="http://schemas.openxmlformats.org/markup-compatibility/2006">
              <mc:Choice xmlns:v="urn:schemas-microsoft-com:vml" Requires="v">
                <p:oleObj spid="_x0000_s2056" name="Acrobat Document" r:id="rId5" imgW="2742932" imgH="2743200" progId="AcroExch.Document.DC">
                  <p:embed/>
                </p:oleObj>
              </mc:Choice>
              <mc:Fallback>
                <p:oleObj name="Acrobat Document" r:id="rId5" imgW="2742932" imgH="2743200" progId="AcroExch.Document.DC">
                  <p:embed/>
                  <p:pic>
                    <p:nvPicPr>
                      <p:cNvPr id="3" name="Object 2">
                        <a:extLst>
                          <a:ext uri="{FF2B5EF4-FFF2-40B4-BE49-F238E27FC236}">
                            <a16:creationId xmlns:a16="http://schemas.microsoft.com/office/drawing/2014/main" id="{5B073480-09D2-4EEF-8AD6-5B35C9007C7E}"/>
                          </a:ext>
                        </a:extLst>
                      </p:cNvPr>
                      <p:cNvPicPr/>
                      <p:nvPr/>
                    </p:nvPicPr>
                    <p:blipFill>
                      <a:blip r:embed="rId6"/>
                      <a:stretch>
                        <a:fillRect/>
                      </a:stretch>
                    </p:blipFill>
                    <p:spPr>
                      <a:xfrm>
                        <a:off x="2190750" y="629444"/>
                        <a:ext cx="2438400" cy="2170906"/>
                      </a:xfrm>
                      <a:prstGeom prst="rect">
                        <a:avLst/>
                      </a:prstGeom>
                    </p:spPr>
                  </p:pic>
                </p:oleObj>
              </mc:Fallback>
            </mc:AlternateContent>
          </a:graphicData>
        </a:graphic>
      </p:graphicFrame>
    </p:spTree>
    <p:extLst>
      <p:ext uri="{BB962C8B-B14F-4D97-AF65-F5344CB8AC3E}">
        <p14:creationId xmlns:p14="http://schemas.microsoft.com/office/powerpoint/2010/main" val="2133883895"/>
      </p:ext>
    </p:extLst>
  </p:cSld>
  <p:clrMapOvr>
    <a:masterClrMapping/>
  </p:clrMapOvr>
  <p:transition spd="slow" advClick="0">
    <p:wipe/>
  </p:transition>
</p:sld>
</file>

<file path=ppt/theme/theme1.xml><?xml version="1.0" encoding="utf-8"?>
<a:theme xmlns:a="http://schemas.openxmlformats.org/drawingml/2006/main" name="View">
  <a:themeElements>
    <a:clrScheme name="Custom 10">
      <a:dk1>
        <a:sysClr val="windowText" lastClr="000000"/>
      </a:dk1>
      <a:lt1>
        <a:sysClr val="window" lastClr="FFFFFF"/>
      </a:lt1>
      <a:dk2>
        <a:srgbClr val="44546A"/>
      </a:dk2>
      <a:lt2>
        <a:srgbClr val="E7E6E6"/>
      </a:lt2>
      <a:accent1>
        <a:srgbClr val="4472C4"/>
      </a:accent1>
      <a:accent2>
        <a:srgbClr val="4472C4"/>
      </a:accent2>
      <a:accent3>
        <a:srgbClr val="4472C4"/>
      </a:accent3>
      <a:accent4>
        <a:srgbClr val="4472C4"/>
      </a:accent4>
      <a:accent5>
        <a:srgbClr val="4472C4"/>
      </a:accent5>
      <a:accent6>
        <a:srgbClr val="4472C4"/>
      </a:accent6>
      <a:hlink>
        <a:srgbClr val="0563C1"/>
      </a:hlink>
      <a:folHlink>
        <a:srgbClr val="954F72"/>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Override1.xml><?xml version="1.0" encoding="utf-8"?>
<a:themeOverride xmlns:a="http://schemas.openxmlformats.org/drawingml/2006/main">
  <a:clrScheme name="Custom 10">
    <a:dk1>
      <a:sysClr val="windowText" lastClr="000000"/>
    </a:dk1>
    <a:lt1>
      <a:sysClr val="window" lastClr="FFFFFF"/>
    </a:lt1>
    <a:dk2>
      <a:srgbClr val="44546A"/>
    </a:dk2>
    <a:lt2>
      <a:srgbClr val="E7E6E6"/>
    </a:lt2>
    <a:accent1>
      <a:srgbClr val="4472C4"/>
    </a:accent1>
    <a:accent2>
      <a:srgbClr val="4472C4"/>
    </a:accent2>
    <a:accent3>
      <a:srgbClr val="4472C4"/>
    </a:accent3>
    <a:accent4>
      <a:srgbClr val="4472C4"/>
    </a:accent4>
    <a:accent5>
      <a:srgbClr val="4472C4"/>
    </a:accent5>
    <a:accent6>
      <a:srgbClr val="4472C4"/>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87</TotalTime>
  <Words>957</Words>
  <Application>Microsoft Office PowerPoint</Application>
  <PresentationFormat>Widescreen</PresentationFormat>
  <Paragraphs>107</Paragraphs>
  <Slides>10</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6" baseType="lpstr">
      <vt:lpstr>Arial</vt:lpstr>
      <vt:lpstr>Century Schoolbook</vt:lpstr>
      <vt:lpstr>Wingdings</vt:lpstr>
      <vt:lpstr>Wingdings 2</vt:lpstr>
      <vt:lpstr>View</vt:lpstr>
      <vt:lpstr>Acrobat Document</vt:lpstr>
      <vt:lpstr>SENIOR LAW DAY 2020</vt:lpstr>
      <vt:lpstr>Paying for Different Types of Care</vt:lpstr>
      <vt:lpstr>Medicare</vt:lpstr>
      <vt:lpstr>Medicaid</vt:lpstr>
      <vt:lpstr>Medicaid Myths and Misconceptions</vt:lpstr>
      <vt:lpstr>Medicaid Myths and Misconceptions, Continued</vt:lpstr>
      <vt:lpstr>Medicaid Myths and Misconceptions, Continued</vt:lpstr>
      <vt:lpstr>Assisted Living</vt:lpstr>
      <vt:lpstr>Veterans Affairs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SENIOR LAW DAY 2020</dc:title>
  <dc:creator>Natalie Page</dc:creator>
  <cp:lastModifiedBy>Communications</cp:lastModifiedBy>
  <cp:revision>9</cp:revision>
  <dcterms:created xsi:type="dcterms:W3CDTF">2020-09-17T19:16:34Z</dcterms:created>
  <dcterms:modified xsi:type="dcterms:W3CDTF">2020-09-18T18:28:03Z</dcterms:modified>
</cp:coreProperties>
</file>