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60" r:id="rId6"/>
    <p:sldId id="259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76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h.gov" TargetMode="External"/><Relationship Id="rId2" Type="http://schemas.openxmlformats.org/officeDocument/2006/relationships/hyperlink" Target="http://www.gwcim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ealthjourneys.com/Store?gclid=COXey7ma68sCFYJZhgodQhgAug" TargetMode="External"/><Relationship Id="rId5" Type="http://schemas.openxmlformats.org/officeDocument/2006/relationships/hyperlink" Target="https://www.samueliinstitute.org" TargetMode="External"/><Relationship Id="rId4" Type="http://schemas.openxmlformats.org/officeDocument/2006/relationships/hyperlink" Target="https://www.aihm.or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urdirectionswellness.com" TargetMode="External"/><Relationship Id="rId2" Type="http://schemas.openxmlformats.org/officeDocument/2006/relationships/hyperlink" Target="mailto:mara@fourdirectionswellness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5304" y="694267"/>
            <a:ext cx="5690957" cy="4826331"/>
          </a:xfrm>
        </p:spPr>
        <p:txBody>
          <a:bodyPr/>
          <a:lstStyle/>
          <a:p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smtClean="0">
                <a:latin typeface="Arial"/>
                <a:cs typeface="Arial"/>
              </a:rPr>
              <a:t> 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5194159"/>
            <a:ext cx="6498159" cy="834108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/>
                <a:cs typeface="Arial"/>
              </a:rPr>
              <a:t>Affiliated with the GW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Arial"/>
                <a:cs typeface="Arial"/>
              </a:rPr>
              <a:t>Center for Integrative Medicine</a:t>
            </a:r>
            <a:endParaRPr lang="en-US" sz="3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4" name="Picture 3" descr="Four-Directions-Wellness-Web-400x4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921" y="962188"/>
            <a:ext cx="6498159" cy="391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98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Four Directions Wellness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962865"/>
            <a:ext cx="8042276" cy="3980736"/>
          </a:xfrm>
        </p:spPr>
        <p:txBody>
          <a:bodyPr>
            <a:normAutofit fontScale="77500" lnSpcReduction="20000"/>
          </a:bodyPr>
          <a:lstStyle/>
          <a:p>
            <a:pPr marL="584200" indent="-571500"/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s Gothic MT"/>
                <a:cs typeface="News Gothic MT"/>
              </a:rPr>
              <a:t>Connecting Body, Mind, Emotions, Spirit</a:t>
            </a:r>
          </a:p>
          <a:p>
            <a:pPr marL="584200" indent="-571500"/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s Gothic MT"/>
                <a:cs typeface="News Gothic MT"/>
              </a:rPr>
              <a:t>Based in Del Ray, Virginia</a:t>
            </a:r>
          </a:p>
          <a:p>
            <a:pPr marL="584200" indent="-571500"/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s Gothic MT"/>
                <a:cs typeface="News Gothic MT"/>
              </a:rPr>
              <a:t>Support the Medical 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ews Gothic MT"/>
                <a:cs typeface="News Gothic MT"/>
              </a:rPr>
              <a:t>M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s Gothic MT"/>
                <a:cs typeface="News Gothic MT"/>
              </a:rPr>
              <a:t>odel</a:t>
            </a:r>
          </a:p>
          <a:p>
            <a:pPr marL="584200" indent="-571500"/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s Gothic MT"/>
                <a:cs typeface="News Gothic MT"/>
              </a:rPr>
              <a:t>Complimentary Approaches</a:t>
            </a:r>
          </a:p>
          <a:p>
            <a:pPr marL="584200" indent="-571500"/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s Gothic MT"/>
                <a:cs typeface="News Gothic MT"/>
              </a:rPr>
              <a:t>Thirty Plus Years in Healthcare</a:t>
            </a:r>
          </a:p>
          <a:p>
            <a:pPr marL="349250" lvl="1" indent="0">
              <a:buNone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 </a:t>
            </a:r>
            <a:endParaRPr lang="en-US" sz="4000" dirty="0" smtClean="0">
              <a:solidFill>
                <a:schemeClr val="tx1">
                  <a:lumMod val="95000"/>
                  <a:lumOff val="5000"/>
                </a:schemeClr>
              </a:solidFill>
              <a:cs typeface="Arial"/>
            </a:endParaRPr>
          </a:p>
          <a:p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Picture 3" descr="FDWLogoforPost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669" y="5388256"/>
            <a:ext cx="1967330" cy="146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90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43312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Autonomic Nervous System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Content Placeholder 3" descr="para_sympathetic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500" r="-16500"/>
          <a:stretch>
            <a:fillRect/>
          </a:stretch>
        </p:blipFill>
        <p:spPr>
          <a:xfrm>
            <a:off x="549275" y="750888"/>
            <a:ext cx="8042275" cy="5192712"/>
          </a:xfrm>
        </p:spPr>
      </p:pic>
    </p:spTree>
    <p:extLst>
      <p:ext uri="{BB962C8B-B14F-4D97-AF65-F5344CB8AC3E}">
        <p14:creationId xmlns:p14="http://schemas.microsoft.com/office/powerpoint/2010/main" val="2838345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3656" y="107576"/>
            <a:ext cx="6272370" cy="1547389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Whole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Person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444532"/>
            <a:ext cx="8042276" cy="50389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3600" dirty="0">
              <a:latin typeface="Arial"/>
              <a:cs typeface="Arial"/>
            </a:endParaRPr>
          </a:p>
          <a:p>
            <a:r>
              <a:rPr lang="en-US" sz="3600" dirty="0" smtClean="0">
                <a:latin typeface="Arial"/>
                <a:cs typeface="Arial"/>
              </a:rPr>
              <a:t> 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Combining Eastern &amp; Western 	Healing Techniques</a:t>
            </a:r>
          </a:p>
          <a:p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Entirety of the Person is Evaluated</a:t>
            </a:r>
          </a:p>
          <a:p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Assessments and Techniques used 	to support Whole Person </a:t>
            </a:r>
            <a:r>
              <a:rPr lang="mr-IN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–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	Nonpharmacological Approaches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cs typeface="Arial"/>
            </a:endParaRPr>
          </a:p>
        </p:txBody>
      </p:sp>
      <p:pic>
        <p:nvPicPr>
          <p:cNvPr id="5" name="Picture 4" descr="balance-1372677_128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4" y="259790"/>
            <a:ext cx="2328088" cy="190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3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35369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Eastern Approaches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43" y="1600200"/>
            <a:ext cx="8677421" cy="501965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3600" dirty="0" smtClean="0">
              <a:cs typeface="Arial"/>
            </a:endParaRPr>
          </a:p>
          <a:p>
            <a:pPr marL="0" indent="0">
              <a:buNone/>
            </a:pPr>
            <a:endParaRPr lang="en-US" sz="3600" dirty="0">
              <a:cs typeface="Arial"/>
            </a:endParaRPr>
          </a:p>
          <a:p>
            <a:pPr marL="0" indent="0">
              <a:buNone/>
            </a:pPr>
            <a:endParaRPr lang="en-US" sz="3600" b="1" dirty="0" smtClean="0">
              <a:cs typeface="Arial"/>
            </a:endParaRP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Some examples include:</a:t>
            </a:r>
          </a:p>
          <a:p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India:  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			Yoga and Chakra System</a:t>
            </a:r>
          </a:p>
          <a:p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China:  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			Qigong, Tai Chi, Acupuncture, 					Meridians</a:t>
            </a:r>
          </a:p>
          <a:p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Japan:  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			Reiki</a:t>
            </a:r>
          </a:p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Native American:  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	Shamanism</a:t>
            </a:r>
          </a:p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Greeks/Romans:  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	Meditation</a:t>
            </a:r>
          </a:p>
        </p:txBody>
      </p:sp>
      <p:pic>
        <p:nvPicPr>
          <p:cNvPr id="5" name="Picture 4" descr="Reflexology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050" y="1212358"/>
            <a:ext cx="3578714" cy="1616477"/>
          </a:xfrm>
          <a:prstGeom prst="rect">
            <a:avLst/>
          </a:prstGeom>
        </p:spPr>
      </p:pic>
      <p:pic>
        <p:nvPicPr>
          <p:cNvPr id="6" name="Picture 5" descr="Reiki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523" y="1212358"/>
            <a:ext cx="3121754" cy="1616477"/>
          </a:xfrm>
          <a:prstGeom prst="rect">
            <a:avLst/>
          </a:prstGeom>
        </p:spPr>
      </p:pic>
      <p:pic>
        <p:nvPicPr>
          <p:cNvPr id="7" name="Picture 6" descr="FDWLogoforPosts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12358"/>
            <a:ext cx="2405050" cy="161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43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5"/>
            <a:ext cx="8042276" cy="854613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Types of Evaluations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962188"/>
            <a:ext cx="8042276" cy="5542208"/>
          </a:xfrm>
        </p:spPr>
        <p:txBody>
          <a:bodyPr>
            <a:normAutofit fontScale="77500" lnSpcReduction="20000"/>
          </a:bodyPr>
          <a:lstStyle/>
          <a:p>
            <a:pPr marL="349250" lvl="1" indent="0">
              <a:buNone/>
            </a:pPr>
            <a:endParaRPr lang="en-US" sz="34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/>
            </a:endParaRPr>
          </a:p>
          <a:p>
            <a:pPr marL="349250" lvl="1" indent="0">
              <a:buNone/>
            </a:pPr>
            <a:endParaRPr lang="en-US" sz="3400" b="1" dirty="0">
              <a:solidFill>
                <a:schemeClr val="tx1">
                  <a:lumMod val="95000"/>
                  <a:lumOff val="5000"/>
                </a:schemeClr>
              </a:solidFill>
              <a:cs typeface="Arial"/>
            </a:endParaRPr>
          </a:p>
          <a:p>
            <a:pPr marL="349250" lvl="1" indent="0">
              <a:buNone/>
            </a:pPr>
            <a:endParaRPr lang="en-US" sz="34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/>
            </a:endParaRPr>
          </a:p>
          <a:p>
            <a:pPr marL="349250" lvl="1" indent="0">
              <a:buNone/>
            </a:pPr>
            <a:endParaRPr lang="en-US" sz="34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/>
            </a:endParaRPr>
          </a:p>
          <a:p>
            <a:pPr marL="349250" lvl="1" indent="0">
              <a:buNone/>
            </a:pPr>
            <a:endParaRPr lang="en-US" sz="34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/>
            </a:endParaRPr>
          </a:p>
          <a:p>
            <a:pPr marL="584200" indent="-571500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Physical: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			Pains, Tensions	</a:t>
            </a:r>
          </a:p>
          <a:p>
            <a:pPr marL="584200" indent="-571500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Mental: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			Limiting Beliefs</a:t>
            </a:r>
          </a:p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Emotions: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			Depression, 					       	Anxiety</a:t>
            </a:r>
          </a:p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Spirit:				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Passions</a:t>
            </a:r>
          </a:p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Environmental: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 		Clean Water</a:t>
            </a:r>
          </a:p>
          <a:p>
            <a:pPr marL="349250" lvl="1" indent="0">
              <a:buNone/>
            </a:pPr>
            <a:endParaRPr lang="en-US" sz="340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8" name="Picture 7" descr="mountainperson2-918596_128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704" y="962189"/>
            <a:ext cx="3116945" cy="163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82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35369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Defining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135383"/>
            <a:ext cx="8042276" cy="4808218"/>
          </a:xfrm>
        </p:spPr>
        <p:txBody>
          <a:bodyPr>
            <a:noAutofit/>
          </a:bodyPr>
          <a:lstStyle/>
          <a:p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patient and practitioner are partners in the healing process.</a:t>
            </a:r>
          </a:p>
          <a:p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All factors that influence health, wellness and disease are taken into consideration, including body, mind, spirit and community.</a:t>
            </a:r>
          </a:p>
          <a:p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Providers use all healing sciences to facilitate the body’s innate healing response.</a:t>
            </a:r>
          </a:p>
          <a:p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Effective interventions that are natural and less invasive are used whenever possible.</a:t>
            </a:r>
          </a:p>
          <a:p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Good medicine is based in good science. It is inquiry driven and open to new paradigms.</a:t>
            </a:r>
          </a:p>
          <a:p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Alongside the concept of treatment, the broader concepts of health promotion and the prevention of illness are paramount.</a:t>
            </a:r>
          </a:p>
          <a:p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care is personalized to best address the individual’s unique conditions, needs and circumstances.          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Duke 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University Integrative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Medicine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83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Types of </a:t>
            </a: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Integrative Therapies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7694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Complimentary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and Alternative Medicine (CAM)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Acupuncture/Chiropractic/Massage		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Energy Healing Therapies/Reiki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Guided Imagery/Meditation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Nutrition/Natural Products 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Qi Gong/Tai Chi/Yoga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Spiritual Care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Traditional Healers:  Botanic, Shaman, etc.</a:t>
            </a:r>
          </a:p>
          <a:p>
            <a:pPr marL="685800" lvl="2" indent="0">
              <a:lnSpc>
                <a:spcPct val="70000"/>
              </a:lnSpc>
              <a:buNone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						</a:t>
            </a:r>
          </a:p>
          <a:p>
            <a:pPr marL="685800" lvl="2" indent="0">
              <a:lnSpc>
                <a:spcPct val="70000"/>
              </a:lnSpc>
              <a:buNone/>
            </a:pP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					NIH-NCCAM Research</a:t>
            </a:r>
          </a:p>
          <a:p>
            <a:pPr marL="685800" lvl="2" indent="0">
              <a:lnSpc>
                <a:spcPct val="70000"/>
              </a:lnSpc>
              <a:buNone/>
            </a:pP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					2007 – Revised in 2012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446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Resources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GW Center for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Integrative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Medicine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http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www.gwcim.com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National Institutes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of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Health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http://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www.nih.gov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cademy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of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Integrative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and Holistic Medicine 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https://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www.aihm.org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Samueli Institute 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https://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www.samueliinstitute.org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Kaiser Permanente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6"/>
              </a:rPr>
              <a:t>http://www.healthjourneys.com/Store?gclid=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6"/>
              </a:rPr>
              <a:t>COXey7ma68sCFYJZhgodQhgAug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111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35369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Four Directions Wellness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193113"/>
            <a:ext cx="8042276" cy="519309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   Services Include:</a:t>
            </a:r>
          </a:p>
          <a:p>
            <a:pPr lvl="1"/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			  </a:t>
            </a:r>
            <a:r>
              <a:rPr 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 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Individual Sessions</a:t>
            </a:r>
          </a:p>
          <a:p>
            <a:pPr marL="349250" lvl="1" indent="0">
              <a:buNone/>
            </a:pP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			  </a:t>
            </a:r>
            <a:r>
              <a:rPr 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Classes (Silver Card) 	</a:t>
            </a:r>
            <a:endParaRPr lang="en-US" sz="2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9250" lvl="1" indent="0">
              <a:buNone/>
            </a:pPr>
            <a:r>
              <a:rPr 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- 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Employer Wellness</a:t>
            </a:r>
          </a:p>
          <a:p>
            <a:pPr marL="349250" lvl="1" indent="0">
              <a:buNone/>
            </a:pPr>
            <a:r>
              <a:rPr 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-  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Consulting Services</a:t>
            </a:r>
            <a:endParaRPr lang="en-US" sz="2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9250" lvl="1" indent="0">
              <a:buNone/>
            </a:pPr>
            <a:endParaRPr lang="en-US" sz="2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9250" lvl="1" indent="0">
              <a:buNone/>
            </a:pPr>
            <a:endParaRPr lang="en-US" sz="2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9250" lvl="1" indent="0">
              <a:buNone/>
            </a:pPr>
            <a:endParaRPr lang="en-US" sz="2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9250" lvl="1" indent="0">
              <a:buNone/>
            </a:pPr>
            <a:r>
              <a:rPr 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Contact Information:</a:t>
            </a:r>
          </a:p>
          <a:p>
            <a:pPr marL="349250" lvl="1" indent="0">
              <a:buNone/>
            </a:pP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Mara Benner</a:t>
            </a:r>
          </a:p>
          <a:p>
            <a:pPr marL="349250" lvl="1" indent="0">
              <a:buNone/>
            </a:pP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703-776-0102</a:t>
            </a:r>
          </a:p>
          <a:p>
            <a:pPr marL="349250" lvl="1" indent="0">
              <a:buNone/>
            </a:pPr>
            <a:r>
              <a:rPr lang="en-US" sz="2600" dirty="0" smtClean="0">
                <a:hlinkClick r:id="rId2"/>
              </a:rPr>
              <a:t>mara@fourdirectionswellness.com</a:t>
            </a:r>
            <a:r>
              <a:rPr lang="en-US" sz="2600" dirty="0" smtClean="0"/>
              <a:t>        </a:t>
            </a:r>
          </a:p>
          <a:p>
            <a:pPr marL="349250" lvl="1" indent="0">
              <a:buNone/>
            </a:pPr>
            <a:r>
              <a:rPr lang="en-US" sz="2600" dirty="0" smtClean="0">
                <a:hlinkClick r:id="rId3"/>
              </a:rPr>
              <a:t>www.fourdirectionswellness.com</a:t>
            </a:r>
            <a:endParaRPr lang="en-US" sz="2600" dirty="0" smtClean="0"/>
          </a:p>
          <a:p>
            <a:pPr marL="349250" lvl="1" indent="0">
              <a:buNone/>
            </a:pPr>
            <a:endParaRPr lang="en-US" dirty="0" smtClean="0"/>
          </a:p>
        </p:txBody>
      </p:sp>
      <p:pic>
        <p:nvPicPr>
          <p:cNvPr id="4" name="Picture 3" descr="FDWLogoforPosts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945" y="4346367"/>
            <a:ext cx="2655174" cy="2039840"/>
          </a:xfrm>
          <a:prstGeom prst="rect">
            <a:avLst/>
          </a:prstGeom>
        </p:spPr>
      </p:pic>
      <p:pic>
        <p:nvPicPr>
          <p:cNvPr id="6" name="Picture 5" descr="Coaching3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95" y="1171062"/>
            <a:ext cx="3617195" cy="242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06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128</TotalTime>
  <Words>232</Words>
  <Application>Microsoft Office PowerPoint</Application>
  <PresentationFormat>On-screen Show (4:3)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News Gothic MT</vt:lpstr>
      <vt:lpstr>Wingdings 2</vt:lpstr>
      <vt:lpstr>Breeze</vt:lpstr>
      <vt:lpstr>  </vt:lpstr>
      <vt:lpstr>Four Directions Wellness</vt:lpstr>
      <vt:lpstr>Autonomic Nervous System</vt:lpstr>
      <vt:lpstr>   Whole Person Care</vt:lpstr>
      <vt:lpstr>Eastern Approaches</vt:lpstr>
      <vt:lpstr>Types of Evaluations</vt:lpstr>
      <vt:lpstr>Defining Principles</vt:lpstr>
      <vt:lpstr>Types of  Integrative Therapies</vt:lpstr>
      <vt:lpstr>Resources</vt:lpstr>
      <vt:lpstr>Four Directions Wellness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Body-Mind-Spirit Connections</dc:title>
  <dc:creator>Steve and Mara Thomas</dc:creator>
  <cp:lastModifiedBy>Meals on Wheels</cp:lastModifiedBy>
  <cp:revision>11</cp:revision>
  <dcterms:created xsi:type="dcterms:W3CDTF">2016-03-31T14:32:46Z</dcterms:created>
  <dcterms:modified xsi:type="dcterms:W3CDTF">2016-11-17T19:11:47Z</dcterms:modified>
</cp:coreProperties>
</file>